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46" r:id="rId2"/>
    <p:sldId id="347" r:id="rId3"/>
    <p:sldId id="272" r:id="rId4"/>
    <p:sldId id="348" r:id="rId5"/>
    <p:sldId id="379" r:id="rId6"/>
    <p:sldId id="349" r:id="rId7"/>
    <p:sldId id="350" r:id="rId8"/>
    <p:sldId id="352" r:id="rId9"/>
    <p:sldId id="353" r:id="rId10"/>
    <p:sldId id="354" r:id="rId11"/>
    <p:sldId id="355" r:id="rId12"/>
    <p:sldId id="368" r:id="rId13"/>
    <p:sldId id="356" r:id="rId14"/>
    <p:sldId id="357" r:id="rId15"/>
    <p:sldId id="358" r:id="rId16"/>
    <p:sldId id="359" r:id="rId17"/>
    <p:sldId id="360" r:id="rId18"/>
    <p:sldId id="351" r:id="rId19"/>
    <p:sldId id="361" r:id="rId20"/>
    <p:sldId id="362" r:id="rId21"/>
    <p:sldId id="363" r:id="rId22"/>
    <p:sldId id="369" r:id="rId23"/>
    <p:sldId id="371" r:id="rId24"/>
    <p:sldId id="367" r:id="rId25"/>
    <p:sldId id="365" r:id="rId26"/>
    <p:sldId id="366" r:id="rId27"/>
    <p:sldId id="372" r:id="rId28"/>
    <p:sldId id="370" r:id="rId29"/>
    <p:sldId id="364" r:id="rId30"/>
    <p:sldId id="298" r:id="rId31"/>
    <p:sldId id="264" r:id="rId32"/>
    <p:sldId id="374" r:id="rId33"/>
    <p:sldId id="375" r:id="rId34"/>
    <p:sldId id="376" r:id="rId35"/>
    <p:sldId id="377" r:id="rId36"/>
    <p:sldId id="301" r:id="rId37"/>
    <p:sldId id="302" r:id="rId38"/>
    <p:sldId id="333" r:id="rId39"/>
    <p:sldId id="334" r:id="rId40"/>
    <p:sldId id="303" r:id="rId41"/>
    <p:sldId id="300" r:id="rId42"/>
    <p:sldId id="339" r:id="rId43"/>
    <p:sldId id="378" r:id="rId44"/>
    <p:sldId id="341" r:id="rId45"/>
    <p:sldId id="331" r:id="rId46"/>
    <p:sldId id="307" r:id="rId47"/>
    <p:sldId id="304" r:id="rId48"/>
    <p:sldId id="332" r:id="rId49"/>
    <p:sldId id="306" r:id="rId50"/>
    <p:sldId id="308" r:id="rId51"/>
    <p:sldId id="309" r:id="rId52"/>
    <p:sldId id="335" r:id="rId53"/>
    <p:sldId id="340" r:id="rId54"/>
    <p:sldId id="343" r:id="rId55"/>
    <p:sldId id="373" r:id="rId56"/>
    <p:sldId id="267" r:id="rId57"/>
    <p:sldId id="305" r:id="rId58"/>
    <p:sldId id="345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E0E30-FD52-4A5B-881A-3A20DFA4814A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16B54-1CB7-45FC-B39F-4B50A8563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5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16B54-1CB7-45FC-B39F-4B50A8563AC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0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2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9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0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2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61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8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8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1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3317C-1072-4211-A3FF-5F9BAC9566B9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51410-F07F-4093-89EE-D1FEFA790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69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Autofit/>
          </a:bodyPr>
          <a:lstStyle/>
          <a:p>
            <a:r>
              <a:rPr lang="uk-UA" sz="6000" i="1" dirty="0"/>
              <a:t>Тема:</a:t>
            </a:r>
            <a:r>
              <a:rPr lang="uk-UA" sz="6000" dirty="0"/>
              <a:t> </a:t>
            </a:r>
            <a:r>
              <a:rPr lang="uk-UA" sz="6000" b="1" dirty="0"/>
              <a:t>Анатомія органів статевих </a:t>
            </a:r>
            <a:r>
              <a:rPr lang="uk-UA" sz="6000" b="1" dirty="0" smtClean="0"/>
              <a:t>систем</a:t>
            </a:r>
            <a:endParaRPr lang="ru-RU" sz="6000" dirty="0"/>
          </a:p>
        </p:txBody>
      </p:sp>
      <p:pic>
        <p:nvPicPr>
          <p:cNvPr id="1028" name="Picture 4" descr="Картинки по запросу &quot;половая систем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8"/>
          <a:stretch/>
        </p:blipFill>
        <p:spPr bwMode="auto">
          <a:xfrm>
            <a:off x="1331640" y="2924944"/>
            <a:ext cx="64087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797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r="21822"/>
          <a:stretch/>
        </p:blipFill>
        <p:spPr bwMode="auto">
          <a:xfrm>
            <a:off x="6261236" y="585752"/>
            <a:ext cx="2868679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64704"/>
            <a:ext cx="6318448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Над’яєчко</a:t>
            </a:r>
            <a:r>
              <a:rPr lang="ru-RU" b="1" dirty="0"/>
              <a:t>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/>
              <a:t>вздовж</a:t>
            </a:r>
            <a:r>
              <a:rPr lang="ru-RU" dirty="0"/>
              <a:t> </a:t>
            </a:r>
            <a:r>
              <a:rPr lang="ru-RU" dirty="0" err="1"/>
              <a:t>заднього</a:t>
            </a:r>
            <a:r>
              <a:rPr lang="ru-RU" dirty="0"/>
              <a:t> краю </a:t>
            </a:r>
            <a:r>
              <a:rPr lang="ru-RU" dirty="0" err="1"/>
              <a:t>яєчка</a:t>
            </a:r>
            <a:r>
              <a:rPr lang="ru-RU" dirty="0"/>
              <a:t>, до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щільно</a:t>
            </a:r>
            <a:r>
              <a:rPr lang="ru-RU" dirty="0"/>
              <a:t> </a:t>
            </a:r>
            <a:r>
              <a:rPr lang="ru-RU" dirty="0" err="1"/>
              <a:t>приростає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видовжену</a:t>
            </a:r>
            <a:r>
              <a:rPr lang="ru-RU" dirty="0"/>
              <a:t> форму,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4 см, ширину – 1 см і </a:t>
            </a:r>
            <a:r>
              <a:rPr lang="ru-RU" dirty="0" err="1"/>
              <a:t>товщину</a:t>
            </a:r>
            <a:r>
              <a:rPr lang="ru-RU" dirty="0"/>
              <a:t> – 0,5 см.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/>
              <a:t>над’яєчку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верхню</a:t>
            </a:r>
            <a:r>
              <a:rPr lang="ru-RU" dirty="0"/>
              <a:t> </a:t>
            </a:r>
            <a:r>
              <a:rPr lang="ru-RU" dirty="0" err="1"/>
              <a:t>розширену</a:t>
            </a:r>
            <a:r>
              <a:rPr lang="ru-RU" dirty="0"/>
              <a:t> і </a:t>
            </a:r>
            <a:r>
              <a:rPr lang="ru-RU" dirty="0" err="1"/>
              <a:t>заокруглену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прилягає</a:t>
            </a:r>
            <a:r>
              <a:rPr lang="ru-RU" dirty="0"/>
              <a:t> до </a:t>
            </a:r>
            <a:r>
              <a:rPr lang="ru-RU" dirty="0" err="1"/>
              <a:t>верхнього</a:t>
            </a:r>
            <a:r>
              <a:rPr lang="ru-RU" dirty="0"/>
              <a:t>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,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b="1" i="1" dirty="0"/>
              <a:t>головка </a:t>
            </a:r>
            <a:r>
              <a:rPr lang="ru-RU" b="1" i="1" dirty="0" err="1"/>
              <a:t>над’яєчка</a:t>
            </a:r>
            <a:r>
              <a:rPr lang="ru-RU" b="1" i="1" dirty="0"/>
              <a:t> (</a:t>
            </a:r>
            <a:r>
              <a:rPr lang="ru-RU" b="1" i="1" dirty="0" err="1"/>
              <a:t>caput</a:t>
            </a:r>
            <a:r>
              <a:rPr lang="ru-RU" b="1" i="1" dirty="0"/>
              <a:t> </a:t>
            </a:r>
            <a:r>
              <a:rPr lang="ru-RU" b="1" i="1" dirty="0" err="1"/>
              <a:t>epididymidis</a:t>
            </a:r>
            <a:r>
              <a:rPr lang="ru-RU" b="1" i="1" dirty="0"/>
              <a:t>)</a:t>
            </a:r>
            <a:r>
              <a:rPr lang="ru-RU" dirty="0"/>
              <a:t>.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над’яєчка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b="1" i="1" dirty="0" err="1"/>
              <a:t>тілом</a:t>
            </a:r>
            <a:r>
              <a:rPr lang="ru-RU" b="1" i="1" dirty="0"/>
              <a:t> </a:t>
            </a:r>
            <a:r>
              <a:rPr lang="ru-RU" b="1" i="1" dirty="0" err="1"/>
              <a:t>над’яєчка</a:t>
            </a:r>
            <a:r>
              <a:rPr lang="ru-RU" b="1" i="1" dirty="0"/>
              <a:t> (</a:t>
            </a:r>
            <a:r>
              <a:rPr lang="ru-RU" b="1" i="1" dirty="0" err="1"/>
              <a:t>corpus</a:t>
            </a:r>
            <a:r>
              <a:rPr lang="ru-RU" b="1" i="1" dirty="0"/>
              <a:t> </a:t>
            </a:r>
            <a:r>
              <a:rPr lang="ru-RU" b="1" i="1" dirty="0" err="1"/>
              <a:t>epididymidis</a:t>
            </a:r>
            <a:r>
              <a:rPr lang="ru-RU" b="1" i="1" dirty="0"/>
              <a:t>)</a:t>
            </a:r>
            <a:r>
              <a:rPr lang="ru-RU" dirty="0"/>
              <a:t>, яке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звужується</a:t>
            </a:r>
            <a:r>
              <a:rPr lang="ru-RU" dirty="0"/>
              <a:t> і переходить у </a:t>
            </a:r>
            <a:r>
              <a:rPr lang="ru-RU" b="1" i="1" dirty="0" err="1"/>
              <a:t>хвіст</a:t>
            </a:r>
            <a:r>
              <a:rPr lang="ru-RU" b="1" i="1" dirty="0"/>
              <a:t> </a:t>
            </a:r>
            <a:r>
              <a:rPr lang="ru-RU" b="1" i="1" dirty="0" err="1"/>
              <a:t>над’яєчка</a:t>
            </a:r>
            <a:r>
              <a:rPr lang="ru-RU" b="1" i="1" dirty="0"/>
              <a:t> (</a:t>
            </a:r>
            <a:r>
              <a:rPr lang="ru-RU" b="1" i="1" dirty="0" err="1"/>
              <a:t>cauda</a:t>
            </a:r>
            <a:r>
              <a:rPr lang="ru-RU" b="1" i="1" dirty="0"/>
              <a:t> </a:t>
            </a:r>
            <a:r>
              <a:rPr lang="ru-RU" b="1" i="1" dirty="0" err="1"/>
              <a:t>epididymidis</a:t>
            </a:r>
            <a:r>
              <a:rPr lang="ru-RU" b="1" i="1" dirty="0"/>
              <a:t>)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ru-RU" b="1" dirty="0" err="1"/>
              <a:t>Над’яєчко</a:t>
            </a:r>
            <a:r>
              <a:rPr lang="ru-RU" b="1" dirty="0"/>
              <a:t> (</a:t>
            </a:r>
            <a:r>
              <a:rPr lang="ru-RU" b="1" dirty="0" err="1"/>
              <a:t>epididymis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3470377"/>
            <a:ext cx="9142979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</a:rPr>
              <a:t>Білкова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оболонка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 переходить у </a:t>
            </a:r>
            <a:r>
              <a:rPr lang="ru-RU" dirty="0" err="1">
                <a:solidFill>
                  <a:prstClr val="black"/>
                </a:solidFill>
              </a:rPr>
              <a:t>білкову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оболонку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На головці </a:t>
            </a:r>
            <a:r>
              <a:rPr lang="uk-UA" dirty="0" err="1">
                <a:solidFill>
                  <a:prstClr val="black"/>
                </a:solidFill>
              </a:rPr>
              <a:t>над’яєчка</a:t>
            </a:r>
            <a:r>
              <a:rPr lang="uk-UA" dirty="0">
                <a:solidFill>
                  <a:prstClr val="black"/>
                </a:solidFill>
              </a:rPr>
              <a:t> інколи наявний невеликий пухирець на ніжці – </a:t>
            </a:r>
            <a:r>
              <a:rPr lang="uk-UA" b="1" i="1" dirty="0">
                <a:solidFill>
                  <a:prstClr val="black"/>
                </a:solidFill>
              </a:rPr>
              <a:t>привісок </a:t>
            </a:r>
            <a:r>
              <a:rPr lang="uk-UA" b="1" i="1" dirty="0" err="1">
                <a:solidFill>
                  <a:prstClr val="black"/>
                </a:solidFill>
              </a:rPr>
              <a:t>над’яєчка</a:t>
            </a:r>
            <a:r>
              <a:rPr lang="uk-UA" b="1" i="1" dirty="0">
                <a:solidFill>
                  <a:prstClr val="black"/>
                </a:solidFill>
              </a:rPr>
              <a:t> (</a:t>
            </a:r>
            <a:r>
              <a:rPr lang="ru-RU" b="1" i="1" dirty="0" err="1">
                <a:solidFill>
                  <a:prstClr val="black"/>
                </a:solidFill>
              </a:rPr>
              <a:t>appendix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epididymidi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. 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uk-UA" dirty="0">
                <a:solidFill>
                  <a:prstClr val="black"/>
                </a:solidFill>
              </a:rPr>
              <a:t>Головка </a:t>
            </a:r>
            <a:r>
              <a:rPr lang="uk-UA" dirty="0" err="1">
                <a:solidFill>
                  <a:prstClr val="black"/>
                </a:solidFill>
              </a:rPr>
              <a:t>над’яєчка</a:t>
            </a:r>
            <a:r>
              <a:rPr lang="uk-UA" dirty="0">
                <a:solidFill>
                  <a:prstClr val="black"/>
                </a:solidFill>
              </a:rPr>
              <a:t> складається з 12-15 </a:t>
            </a:r>
            <a:r>
              <a:rPr lang="uk-UA" b="1" i="1" dirty="0">
                <a:solidFill>
                  <a:prstClr val="black"/>
                </a:solidFill>
              </a:rPr>
              <a:t>часточок </a:t>
            </a:r>
            <a:r>
              <a:rPr lang="uk-UA" b="1" i="1" dirty="0" err="1">
                <a:solidFill>
                  <a:prstClr val="black"/>
                </a:solidFill>
              </a:rPr>
              <a:t>над’яєчка</a:t>
            </a:r>
            <a:r>
              <a:rPr lang="uk-UA" dirty="0">
                <a:solidFill>
                  <a:prstClr val="black"/>
                </a:solidFill>
              </a:rPr>
              <a:t>, які ще називають </a:t>
            </a:r>
            <a:r>
              <a:rPr lang="uk-UA" b="1" i="1" dirty="0">
                <a:solidFill>
                  <a:prstClr val="black"/>
                </a:solidFill>
              </a:rPr>
              <a:t>конусами </a:t>
            </a:r>
            <a:r>
              <a:rPr lang="uk-UA" b="1" i="1" dirty="0" err="1">
                <a:solidFill>
                  <a:prstClr val="black"/>
                </a:solidFill>
              </a:rPr>
              <a:t>над’яєчка</a:t>
            </a:r>
            <a:r>
              <a:rPr lang="uk-UA" b="1" i="1" dirty="0">
                <a:solidFill>
                  <a:prstClr val="black"/>
                </a:solidFill>
              </a:rPr>
              <a:t> (</a:t>
            </a:r>
            <a:r>
              <a:rPr lang="ru-RU" b="1" i="1" dirty="0" err="1">
                <a:solidFill>
                  <a:prstClr val="black"/>
                </a:solidFill>
              </a:rPr>
              <a:t>lobuli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epididymidis</a:t>
            </a:r>
            <a:r>
              <a:rPr lang="uk-UA" b="1" i="1" dirty="0">
                <a:solidFill>
                  <a:prstClr val="black"/>
                </a:solidFill>
              </a:rPr>
              <a:t>; </a:t>
            </a:r>
            <a:r>
              <a:rPr lang="ru-RU" b="1" i="1" dirty="0" err="1">
                <a:solidFill>
                  <a:prstClr val="black"/>
                </a:solidFill>
              </a:rPr>
              <a:t>coni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epididymidis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Часточки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формують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виносні</a:t>
            </a:r>
            <a:r>
              <a:rPr lang="ru-RU" dirty="0">
                <a:solidFill>
                  <a:prstClr val="black"/>
                </a:solidFill>
              </a:rPr>
              <a:t> проточки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Кожна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виносна</a:t>
            </a:r>
            <a:r>
              <a:rPr lang="ru-RU" dirty="0">
                <a:solidFill>
                  <a:prstClr val="black"/>
                </a:solidFill>
              </a:rPr>
              <a:t> проточка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спіралеподібно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звивається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причому</a:t>
            </a:r>
            <a:r>
              <a:rPr lang="ru-RU" dirty="0">
                <a:solidFill>
                  <a:prstClr val="black"/>
                </a:solidFill>
              </a:rPr>
              <a:t> у дистальному </a:t>
            </a:r>
            <a:r>
              <a:rPr lang="ru-RU" dirty="0" err="1">
                <a:solidFill>
                  <a:prstClr val="black"/>
                </a:solidFill>
              </a:rPr>
              <a:t>напрямку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діаметр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кожної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наступної</a:t>
            </a:r>
            <a:r>
              <a:rPr lang="ru-RU" dirty="0">
                <a:solidFill>
                  <a:prstClr val="black"/>
                </a:solidFill>
              </a:rPr>
              <a:t> завитки </a:t>
            </a:r>
            <a:r>
              <a:rPr lang="ru-RU" dirty="0" err="1">
                <a:solidFill>
                  <a:prstClr val="black"/>
                </a:solidFill>
              </a:rPr>
              <a:t>збільшується</a:t>
            </a:r>
            <a:r>
              <a:rPr lang="ru-RU" dirty="0">
                <a:solidFill>
                  <a:prstClr val="black"/>
                </a:solidFill>
              </a:rPr>
              <a:t>, тому </a:t>
            </a:r>
            <a:r>
              <a:rPr lang="ru-RU" dirty="0" err="1">
                <a:solidFill>
                  <a:prstClr val="black"/>
                </a:solidFill>
              </a:rPr>
              <a:t>виносна</a:t>
            </a:r>
            <a:r>
              <a:rPr lang="ru-RU" dirty="0">
                <a:solidFill>
                  <a:prstClr val="black"/>
                </a:solidFill>
              </a:rPr>
              <a:t> проточка </a:t>
            </a:r>
            <a:r>
              <a:rPr lang="ru-RU" dirty="0" err="1">
                <a:solidFill>
                  <a:prstClr val="black"/>
                </a:solidFill>
              </a:rPr>
              <a:t>має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вигляд</a:t>
            </a:r>
            <a:r>
              <a:rPr lang="ru-RU" dirty="0">
                <a:solidFill>
                  <a:prstClr val="black"/>
                </a:solidFill>
              </a:rPr>
              <a:t> конуса. </a:t>
            </a:r>
            <a:r>
              <a:rPr lang="ru-RU" dirty="0" err="1">
                <a:solidFill>
                  <a:prstClr val="black"/>
                </a:solidFill>
              </a:rPr>
              <a:t>Часточки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розділені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між</a:t>
            </a:r>
            <a:r>
              <a:rPr lang="ru-RU" dirty="0">
                <a:solidFill>
                  <a:prstClr val="black"/>
                </a:solidFill>
              </a:rPr>
              <a:t> собою тонкими </a:t>
            </a:r>
            <a:r>
              <a:rPr lang="ru-RU" dirty="0" err="1">
                <a:solidFill>
                  <a:prstClr val="black"/>
                </a:solidFill>
              </a:rPr>
              <a:t>сполучнотканинними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перетинками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uk-UA" dirty="0">
                <a:solidFill>
                  <a:prstClr val="black"/>
                </a:solidFill>
              </a:rPr>
              <a:t>К</a:t>
            </a:r>
            <a:r>
              <a:rPr lang="ru-RU" dirty="0" err="1">
                <a:solidFill>
                  <a:prstClr val="black"/>
                </a:solidFill>
              </a:rPr>
              <a:t>ожна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виносн</a:t>
            </a:r>
            <a:r>
              <a:rPr lang="uk-UA" dirty="0">
                <a:solidFill>
                  <a:prstClr val="black"/>
                </a:solidFill>
              </a:rPr>
              <a:t>а</a:t>
            </a:r>
            <a:r>
              <a:rPr lang="ru-RU" dirty="0">
                <a:solidFill>
                  <a:prstClr val="black"/>
                </a:solidFill>
              </a:rPr>
              <a:t> проточка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впадає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b="1" i="1" dirty="0">
                <a:solidFill>
                  <a:prstClr val="black"/>
                </a:solidFill>
              </a:rPr>
              <a:t>протоку </a:t>
            </a:r>
            <a:r>
              <a:rPr lang="ru-RU" b="1" i="1" dirty="0" err="1">
                <a:solidFill>
                  <a:prstClr val="black"/>
                </a:solidFill>
              </a:rPr>
              <a:t>над’яєчка</a:t>
            </a:r>
            <a:r>
              <a:rPr lang="ru-RU" b="1" i="1" dirty="0">
                <a:solidFill>
                  <a:prstClr val="black"/>
                </a:solidFill>
              </a:rPr>
              <a:t> (</a:t>
            </a:r>
            <a:r>
              <a:rPr lang="ru-RU" b="1" i="1" dirty="0" err="1">
                <a:solidFill>
                  <a:prstClr val="black"/>
                </a:solidFill>
              </a:rPr>
              <a:t>ductus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epididymidis</a:t>
            </a:r>
            <a:r>
              <a:rPr lang="ru-RU" b="1" i="1" dirty="0">
                <a:solidFill>
                  <a:prstClr val="black"/>
                </a:solidFill>
              </a:rPr>
              <a:t>)</a:t>
            </a:r>
            <a:r>
              <a:rPr lang="ru-RU" dirty="0">
                <a:solidFill>
                  <a:prstClr val="black"/>
                </a:solidFill>
              </a:rPr>
              <a:t>. Протока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також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звивиста</a:t>
            </a:r>
            <a:r>
              <a:rPr lang="ru-RU" dirty="0">
                <a:solidFill>
                  <a:prstClr val="black"/>
                </a:solidFill>
              </a:rPr>
              <a:t>. Чим </a:t>
            </a:r>
            <a:r>
              <a:rPr lang="ru-RU" dirty="0" err="1">
                <a:solidFill>
                  <a:prstClr val="black"/>
                </a:solidFill>
              </a:rPr>
              <a:t>ближче</a:t>
            </a:r>
            <a:r>
              <a:rPr lang="ru-RU" dirty="0">
                <a:solidFill>
                  <a:prstClr val="black"/>
                </a:solidFill>
              </a:rPr>
              <a:t> до хвоста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тим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меншою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стає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звивистість</a:t>
            </a:r>
            <a:r>
              <a:rPr lang="ru-RU" dirty="0">
                <a:solidFill>
                  <a:prstClr val="black"/>
                </a:solidFill>
              </a:rPr>
              <a:t> протоки, і, </a:t>
            </a:r>
            <a:r>
              <a:rPr lang="ru-RU" dirty="0" err="1">
                <a:solidFill>
                  <a:prstClr val="black"/>
                </a:solidFill>
              </a:rPr>
              <a:t>випрямившись</a:t>
            </a:r>
            <a:r>
              <a:rPr lang="ru-RU" dirty="0">
                <a:solidFill>
                  <a:prstClr val="black"/>
                </a:solidFill>
              </a:rPr>
              <a:t>, вона переходить у </a:t>
            </a:r>
            <a:r>
              <a:rPr lang="ru-RU" dirty="0" err="1">
                <a:solidFill>
                  <a:prstClr val="black"/>
                </a:solidFill>
              </a:rPr>
              <a:t>сім’явиносну</a:t>
            </a:r>
            <a:r>
              <a:rPr lang="ru-RU" dirty="0">
                <a:solidFill>
                  <a:prstClr val="black"/>
                </a:solidFill>
              </a:rPr>
              <a:t> протоку, яка круто </a:t>
            </a:r>
            <a:r>
              <a:rPr lang="ru-RU" dirty="0" err="1">
                <a:solidFill>
                  <a:prstClr val="black"/>
                </a:solidFill>
              </a:rPr>
              <a:t>повертає</a:t>
            </a:r>
            <a:r>
              <a:rPr lang="ru-RU" dirty="0">
                <a:solidFill>
                  <a:prstClr val="black"/>
                </a:solidFill>
              </a:rPr>
              <a:t> догори.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51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/>
              <a:t>Стінка протоки </a:t>
            </a:r>
            <a:r>
              <a:rPr lang="uk-UA" u="sng" dirty="0" err="1"/>
              <a:t>над’яєчка</a:t>
            </a:r>
            <a:r>
              <a:rPr lang="uk-UA" u="sng" dirty="0"/>
              <a:t> </a:t>
            </a:r>
            <a:r>
              <a:rPr lang="uk-UA" dirty="0"/>
              <a:t>складається з трьох оболонок – слизової, м’язової та зовнішньої (</a:t>
            </a:r>
            <a:r>
              <a:rPr lang="uk-UA" dirty="0" err="1"/>
              <a:t>адвентиційної</a:t>
            </a:r>
            <a:r>
              <a:rPr lang="uk-UA" dirty="0"/>
              <a:t>).</a:t>
            </a:r>
            <a:endParaRPr lang="ru-RU" dirty="0"/>
          </a:p>
          <a:p>
            <a:r>
              <a:rPr lang="ru-RU" dirty="0" err="1"/>
              <a:t>Епітеліоцити</a:t>
            </a:r>
            <a:r>
              <a:rPr lang="ru-RU" dirty="0"/>
              <a:t> протоки </a:t>
            </a:r>
            <a:r>
              <a:rPr lang="ru-RU" dirty="0" err="1"/>
              <a:t>над’яєчка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секреторну</a:t>
            </a:r>
            <a:r>
              <a:rPr lang="ru-RU" dirty="0"/>
              <a:t> і </a:t>
            </a:r>
            <a:r>
              <a:rPr lang="ru-RU" dirty="0" err="1"/>
              <a:t>фагоцитарну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призматичні</a:t>
            </a:r>
            <a:r>
              <a:rPr lang="ru-RU" dirty="0"/>
              <a:t> </a:t>
            </a:r>
            <a:r>
              <a:rPr lang="ru-RU" dirty="0" err="1"/>
              <a:t>епітеліоцити</a:t>
            </a:r>
            <a:r>
              <a:rPr lang="ru-RU" dirty="0"/>
              <a:t> протоки </a:t>
            </a:r>
            <a:r>
              <a:rPr lang="ru-RU" dirty="0" err="1"/>
              <a:t>над’яєчка</a:t>
            </a:r>
            <a:r>
              <a:rPr lang="ru-RU" dirty="0"/>
              <a:t> </a:t>
            </a:r>
            <a:r>
              <a:rPr lang="ru-RU" dirty="0" err="1"/>
              <a:t>виробляють</a:t>
            </a:r>
            <a:r>
              <a:rPr lang="ru-RU" dirty="0"/>
              <a:t> </a:t>
            </a:r>
            <a:r>
              <a:rPr lang="ru-RU" dirty="0" err="1"/>
              <a:t>рідину</a:t>
            </a:r>
            <a:r>
              <a:rPr lang="ru-RU" dirty="0"/>
              <a:t>, яка </a:t>
            </a:r>
            <a:r>
              <a:rPr lang="ru-RU" dirty="0" err="1"/>
              <a:t>розріджує</a:t>
            </a:r>
            <a:r>
              <a:rPr lang="ru-RU" dirty="0"/>
              <a:t> сперму,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важливо</a:t>
            </a:r>
            <a:r>
              <a:rPr lang="ru-RU" dirty="0"/>
              <a:t> для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сперматозоїдів</a:t>
            </a:r>
            <a:r>
              <a:rPr lang="ru-RU" dirty="0"/>
              <a:t> по </a:t>
            </a:r>
            <a:r>
              <a:rPr lang="ru-RU" dirty="0" err="1"/>
              <a:t>сім’явиносних</a:t>
            </a:r>
            <a:r>
              <a:rPr lang="ru-RU" dirty="0"/>
              <a:t> шляхах.</a:t>
            </a:r>
          </a:p>
          <a:p>
            <a:r>
              <a:rPr lang="ru-RU" dirty="0"/>
              <a:t>Система </a:t>
            </a:r>
            <a:r>
              <a:rPr lang="ru-RU" dirty="0" err="1"/>
              <a:t>канальців</a:t>
            </a:r>
            <a:r>
              <a:rPr lang="ru-RU" dirty="0"/>
              <a:t> </a:t>
            </a:r>
            <a:r>
              <a:rPr lang="ru-RU" dirty="0" err="1"/>
              <a:t>над’яєчка</a:t>
            </a:r>
            <a:r>
              <a:rPr lang="ru-RU" dirty="0"/>
              <a:t> служить резервуаром для </a:t>
            </a:r>
            <a:r>
              <a:rPr lang="ru-RU" dirty="0" err="1"/>
              <a:t>сперми</a:t>
            </a:r>
            <a:r>
              <a:rPr lang="ru-RU" dirty="0"/>
              <a:t>. З </a:t>
            </a:r>
            <a:r>
              <a:rPr lang="ru-RU" dirty="0" err="1"/>
              <a:t>над’яєчка</a:t>
            </a:r>
            <a:r>
              <a:rPr lang="ru-RU" dirty="0"/>
              <a:t> сперма </a:t>
            </a:r>
            <a:r>
              <a:rPr lang="ru-RU" dirty="0" err="1"/>
              <a:t>просувається</a:t>
            </a:r>
            <a:r>
              <a:rPr lang="ru-RU" dirty="0"/>
              <a:t> в </a:t>
            </a:r>
            <a:r>
              <a:rPr lang="ru-RU" dirty="0" err="1"/>
              <a:t>сім’явиносну</a:t>
            </a:r>
            <a:r>
              <a:rPr lang="ru-RU" dirty="0"/>
              <a:t> протоку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перистальтичним</a:t>
            </a:r>
            <a:r>
              <a:rPr lang="ru-RU" dirty="0"/>
              <a:t> </a:t>
            </a:r>
            <a:r>
              <a:rPr lang="ru-RU" dirty="0" err="1"/>
              <a:t>рухам</a:t>
            </a:r>
            <a:r>
              <a:rPr lang="ru-RU" dirty="0"/>
              <a:t> протоки </a:t>
            </a:r>
            <a:r>
              <a:rPr lang="ru-RU" dirty="0" err="1"/>
              <a:t>над’яєчка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коловий</a:t>
            </a:r>
            <a:r>
              <a:rPr lang="ru-RU" dirty="0"/>
              <a:t> шар гладких </a:t>
            </a:r>
            <a:r>
              <a:rPr lang="ru-RU" dirty="0" err="1"/>
              <a:t>міоцитів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м’язової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826"/>
            <a:ext cx="6012160" cy="44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6176" y="2636912"/>
            <a:ext cx="2872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Отже, чоловічі статеві клітини – сперматозоїди утворюються тільки у звивистих сім’яних трубочках яєчка. </a:t>
            </a:r>
            <a:endParaRPr lang="uk-UA" dirty="0" smtClean="0">
              <a:solidFill>
                <a:prstClr val="black"/>
              </a:solidFill>
            </a:endParaRPr>
          </a:p>
          <a:p>
            <a:pPr lvl="0"/>
            <a:r>
              <a:rPr lang="uk-UA" dirty="0" smtClean="0">
                <a:solidFill>
                  <a:prstClr val="black"/>
                </a:solidFill>
              </a:rPr>
              <a:t>Прямі </a:t>
            </a:r>
            <a:r>
              <a:rPr lang="uk-UA" dirty="0">
                <a:solidFill>
                  <a:prstClr val="black"/>
                </a:solidFill>
              </a:rPr>
              <a:t>сім’яні трубочки, канальці сітки яєчка, виносні проточки яєчка і протока </a:t>
            </a:r>
            <a:r>
              <a:rPr lang="uk-UA" dirty="0" err="1">
                <a:solidFill>
                  <a:prstClr val="black"/>
                </a:solidFill>
              </a:rPr>
              <a:t>над’яєчка</a:t>
            </a:r>
            <a:r>
              <a:rPr lang="uk-UA" dirty="0">
                <a:solidFill>
                  <a:prstClr val="black"/>
                </a:solidFill>
              </a:rPr>
              <a:t> є </a:t>
            </a:r>
            <a:r>
              <a:rPr lang="uk-UA" dirty="0" err="1">
                <a:solidFill>
                  <a:prstClr val="black"/>
                </a:solidFill>
              </a:rPr>
              <a:t>сім’явиносними</a:t>
            </a:r>
            <a:r>
              <a:rPr lang="uk-UA" dirty="0">
                <a:solidFill>
                  <a:prstClr val="black"/>
                </a:solidFill>
              </a:rPr>
              <a:t> шляхами.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806489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7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8546"/>
            <a:ext cx="8928992" cy="70124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Сім’явиносна</a:t>
            </a:r>
            <a:r>
              <a:rPr lang="ru-RU" b="1" dirty="0"/>
              <a:t> протока (</a:t>
            </a:r>
            <a:r>
              <a:rPr lang="ru-RU" b="1" dirty="0" err="1"/>
              <a:t>ductus</a:t>
            </a:r>
            <a:r>
              <a:rPr lang="ru-RU" b="1" dirty="0"/>
              <a:t> </a:t>
            </a:r>
            <a:r>
              <a:rPr lang="ru-RU" b="1" dirty="0" err="1"/>
              <a:t>deferens</a:t>
            </a:r>
            <a:r>
              <a:rPr lang="ru-RU" b="1" dirty="0"/>
              <a:t>)</a:t>
            </a:r>
            <a:endParaRPr lang="ru-RU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769"/>
            <a:ext cx="4409484" cy="39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5888" y="798385"/>
            <a:ext cx="4716016" cy="5909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u="sng" dirty="0" smtClean="0"/>
              <a:t>У </a:t>
            </a:r>
            <a:r>
              <a:rPr lang="ru-RU" u="sng" dirty="0" err="1"/>
              <a:t>сім’явиносній</a:t>
            </a:r>
            <a:r>
              <a:rPr lang="ru-RU" u="sng" dirty="0"/>
              <a:t> </a:t>
            </a:r>
            <a:r>
              <a:rPr lang="ru-RU" u="sng" dirty="0" err="1"/>
              <a:t>протоці</a:t>
            </a:r>
            <a:r>
              <a:rPr lang="ru-RU" u="sng" dirty="0"/>
              <a:t> </a:t>
            </a:r>
            <a:r>
              <a:rPr lang="ru-RU" u="sng" dirty="0" err="1"/>
              <a:t>виділяють</a:t>
            </a:r>
            <a:r>
              <a:rPr lang="ru-RU" u="sng" dirty="0"/>
              <a:t> 4 </a:t>
            </a:r>
            <a:r>
              <a:rPr lang="ru-RU" u="sng" dirty="0" err="1"/>
              <a:t>частини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Найкоротшою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smtClean="0"/>
              <a:t>початкова </a:t>
            </a:r>
            <a:r>
              <a:rPr lang="ru-RU" b="1" i="1" dirty="0" err="1"/>
              <a:t>калиткова</a:t>
            </a:r>
            <a:r>
              <a:rPr lang="ru-RU" b="1" i="1" dirty="0"/>
              <a:t> </a:t>
            </a:r>
            <a:r>
              <a:rPr lang="ru-RU" b="1" i="1" dirty="0" err="1"/>
              <a:t>частина</a:t>
            </a:r>
            <a:r>
              <a:rPr lang="ru-RU" b="1" i="1" dirty="0"/>
              <a:t> (</a:t>
            </a:r>
            <a:r>
              <a:rPr lang="ru-RU" b="1" i="1" dirty="0" err="1"/>
              <a:t>pars</a:t>
            </a:r>
            <a:r>
              <a:rPr lang="ru-RU" b="1" i="1" dirty="0"/>
              <a:t> </a:t>
            </a:r>
            <a:r>
              <a:rPr lang="ru-RU" b="1" i="1" dirty="0" err="1"/>
              <a:t>scrotalis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проходить </a:t>
            </a:r>
            <a:r>
              <a:rPr lang="uk-UA" dirty="0"/>
              <a:t>у калитці </a:t>
            </a:r>
            <a:r>
              <a:rPr lang="ru-RU" dirty="0" err="1"/>
              <a:t>позаду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</a:t>
            </a:r>
            <a:r>
              <a:rPr lang="ru-RU" dirty="0" err="1"/>
              <a:t>присередньо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над’яєчка</a:t>
            </a:r>
            <a:r>
              <a:rPr lang="ru-RU" dirty="0"/>
              <a:t>. </a:t>
            </a:r>
            <a:r>
              <a:rPr lang="ru-RU" b="1" i="1" dirty="0" err="1"/>
              <a:t>Канатикова</a:t>
            </a:r>
            <a:r>
              <a:rPr lang="ru-RU" b="1" i="1" dirty="0"/>
              <a:t> </a:t>
            </a:r>
            <a:r>
              <a:rPr lang="ru-RU" b="1" i="1" dirty="0" err="1"/>
              <a:t>частина</a:t>
            </a:r>
            <a:r>
              <a:rPr lang="ru-RU" b="1" i="1" dirty="0"/>
              <a:t> (</a:t>
            </a:r>
            <a:r>
              <a:rPr lang="ru-RU" b="1" i="1" dirty="0" err="1"/>
              <a:t>pars</a:t>
            </a:r>
            <a:r>
              <a:rPr lang="ru-RU" b="1" i="1" dirty="0"/>
              <a:t> </a:t>
            </a:r>
            <a:r>
              <a:rPr lang="ru-RU" b="1" i="1" dirty="0" err="1"/>
              <a:t>funicularis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піднімається</a:t>
            </a:r>
            <a:r>
              <a:rPr lang="ru-RU" dirty="0"/>
              <a:t> догори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сім’яного</a:t>
            </a:r>
            <a:r>
              <a:rPr lang="ru-RU" dirty="0"/>
              <a:t> канатика,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поверхневого</a:t>
            </a:r>
            <a:r>
              <a:rPr lang="ru-RU" dirty="0"/>
              <a:t> </a:t>
            </a:r>
            <a:r>
              <a:rPr lang="ru-RU" dirty="0" err="1"/>
              <a:t>пахвинного</a:t>
            </a:r>
            <a:r>
              <a:rPr lang="ru-RU" dirty="0"/>
              <a:t> </a:t>
            </a:r>
            <a:r>
              <a:rPr lang="ru-RU" dirty="0" err="1"/>
              <a:t>кільця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err="1" smtClean="0"/>
              <a:t>Пахвинна</a:t>
            </a:r>
            <a:r>
              <a:rPr lang="ru-RU" b="1" i="1" dirty="0" smtClean="0"/>
              <a:t> </a:t>
            </a:r>
            <a:r>
              <a:rPr lang="ru-RU" b="1" i="1" dirty="0" err="1"/>
              <a:t>частина</a:t>
            </a:r>
            <a:r>
              <a:rPr lang="ru-RU" b="1" i="1" dirty="0"/>
              <a:t> (</a:t>
            </a:r>
            <a:r>
              <a:rPr lang="ru-RU" b="1" i="1" dirty="0" err="1"/>
              <a:t>pars</a:t>
            </a:r>
            <a:r>
              <a:rPr lang="ru-RU" b="1" i="1" dirty="0"/>
              <a:t> </a:t>
            </a:r>
            <a:r>
              <a:rPr lang="ru-RU" b="1" i="1" dirty="0" err="1"/>
              <a:t>inguinalis</a:t>
            </a:r>
            <a:r>
              <a:rPr lang="ru-RU" b="1" i="1" dirty="0"/>
              <a:t>)</a:t>
            </a:r>
            <a:r>
              <a:rPr lang="ru-RU" dirty="0"/>
              <a:t> проходить у </a:t>
            </a:r>
            <a:r>
              <a:rPr lang="ru-RU" dirty="0" err="1"/>
              <a:t>пахвинному</a:t>
            </a:r>
            <a:r>
              <a:rPr lang="ru-RU" dirty="0"/>
              <a:t> </a:t>
            </a:r>
            <a:r>
              <a:rPr lang="ru-RU" dirty="0" err="1"/>
              <a:t>каналі</a:t>
            </a:r>
            <a:r>
              <a:rPr lang="ru-RU" dirty="0"/>
              <a:t> </a:t>
            </a:r>
            <a:r>
              <a:rPr lang="uk-UA" dirty="0"/>
              <a:t>та закінчується у його глибокого кільця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Вийшовши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пахвинного</a:t>
            </a:r>
            <a:r>
              <a:rPr lang="ru-RU" dirty="0"/>
              <a:t> каналу через </a:t>
            </a:r>
            <a:r>
              <a:rPr lang="ru-RU" dirty="0" err="1"/>
              <a:t>глибоке</a:t>
            </a:r>
            <a:r>
              <a:rPr lang="ru-RU" dirty="0"/>
              <a:t> </a:t>
            </a:r>
            <a:r>
              <a:rPr lang="ru-RU" dirty="0" err="1"/>
              <a:t>пахвинне</a:t>
            </a:r>
            <a:r>
              <a:rPr lang="ru-RU" dirty="0"/>
              <a:t> </a:t>
            </a:r>
            <a:r>
              <a:rPr lang="ru-RU" dirty="0" err="1"/>
              <a:t>кільце</a:t>
            </a:r>
            <a:r>
              <a:rPr lang="ru-RU" dirty="0"/>
              <a:t>, </a:t>
            </a:r>
            <a:r>
              <a:rPr lang="ru-RU" dirty="0" err="1"/>
              <a:t>сім’явиносна</a:t>
            </a:r>
            <a:r>
              <a:rPr lang="ru-RU" dirty="0"/>
              <a:t> протока </a:t>
            </a:r>
            <a:r>
              <a:rPr lang="ru-RU" dirty="0" err="1"/>
              <a:t>опускається</a:t>
            </a:r>
            <a:r>
              <a:rPr lang="ru-RU" dirty="0"/>
              <a:t> по </a:t>
            </a:r>
            <a:r>
              <a:rPr lang="ru-RU" dirty="0" err="1"/>
              <a:t>бічній</a:t>
            </a:r>
            <a:r>
              <a:rPr lang="ru-RU" dirty="0"/>
              <a:t> </a:t>
            </a:r>
            <a:r>
              <a:rPr lang="ru-RU" dirty="0" err="1"/>
              <a:t>стінці</a:t>
            </a:r>
            <a:r>
              <a:rPr lang="ru-RU" dirty="0"/>
              <a:t> </a:t>
            </a:r>
            <a:r>
              <a:rPr lang="uk-UA" dirty="0"/>
              <a:t>малого </a:t>
            </a:r>
            <a:r>
              <a:rPr lang="ru-RU" dirty="0"/>
              <a:t>таза вниз і назад </a:t>
            </a:r>
            <a:r>
              <a:rPr lang="ru-RU" dirty="0" err="1"/>
              <a:t>заочеревинно</a:t>
            </a:r>
            <a:r>
              <a:rPr lang="uk-UA" dirty="0"/>
              <a:t>, </a:t>
            </a:r>
            <a:r>
              <a:rPr lang="ru-RU" dirty="0" err="1"/>
              <a:t>проникає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сечовим</a:t>
            </a:r>
            <a:r>
              <a:rPr lang="ru-RU" dirty="0"/>
              <a:t> </a:t>
            </a:r>
            <a:r>
              <a:rPr lang="ru-RU" dirty="0" err="1"/>
              <a:t>міхуром</a:t>
            </a:r>
            <a:r>
              <a:rPr lang="ru-RU" dirty="0"/>
              <a:t> і прямою </a:t>
            </a:r>
            <a:r>
              <a:rPr lang="ru-RU" dirty="0" err="1"/>
              <a:t>кишкою</a:t>
            </a:r>
            <a:r>
              <a:rPr lang="ru-RU" dirty="0"/>
              <a:t>, </a:t>
            </a:r>
            <a:r>
              <a:rPr lang="ru-RU" dirty="0" err="1"/>
              <a:t>досягає</a:t>
            </a:r>
            <a:r>
              <a:rPr lang="ru-RU" dirty="0"/>
              <a:t> дна </a:t>
            </a:r>
            <a:r>
              <a:rPr lang="ru-RU" dirty="0" err="1"/>
              <a:t>сечового</a:t>
            </a:r>
            <a:r>
              <a:rPr lang="ru-RU" dirty="0"/>
              <a:t> </a:t>
            </a:r>
            <a:r>
              <a:rPr lang="ru-RU" dirty="0" err="1"/>
              <a:t>міхура</a:t>
            </a:r>
            <a:r>
              <a:rPr lang="uk-UA" dirty="0"/>
              <a:t>,</a:t>
            </a:r>
            <a:r>
              <a:rPr lang="ru-RU" dirty="0"/>
              <a:t> і </a:t>
            </a:r>
            <a:r>
              <a:rPr lang="ru-RU" dirty="0" err="1"/>
              <a:t>лягає</a:t>
            </a:r>
            <a:r>
              <a:rPr lang="ru-RU" dirty="0"/>
              <a:t> над </a:t>
            </a:r>
            <a:r>
              <a:rPr lang="ru-RU" dirty="0" err="1"/>
              <a:t>передміхуровою</a:t>
            </a:r>
            <a:r>
              <a:rPr lang="ru-RU" dirty="0"/>
              <a:t> </a:t>
            </a:r>
            <a:r>
              <a:rPr lang="ru-RU" dirty="0" err="1"/>
              <a:t>залозою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сім’явиносною</a:t>
            </a:r>
            <a:r>
              <a:rPr lang="ru-RU" dirty="0"/>
              <a:t> протокою </a:t>
            </a:r>
            <a:r>
              <a:rPr lang="ru-RU" dirty="0" err="1"/>
              <a:t>протилежного</a:t>
            </a:r>
            <a:r>
              <a:rPr lang="ru-RU" dirty="0"/>
              <a:t> боку.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кінцевий</a:t>
            </a:r>
            <a:r>
              <a:rPr lang="ru-RU" dirty="0"/>
              <a:t> </a:t>
            </a:r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сім’явиносної</a:t>
            </a:r>
            <a:r>
              <a:rPr lang="ru-RU" dirty="0"/>
              <a:t> протоки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b="1" i="1" dirty="0"/>
              <a:t>тазовою </a:t>
            </a:r>
            <a:r>
              <a:rPr lang="ru-RU" b="1" i="1" dirty="0" err="1"/>
              <a:t>частиною</a:t>
            </a:r>
            <a:r>
              <a:rPr lang="ru-RU" b="1" i="1" dirty="0"/>
              <a:t> (</a:t>
            </a:r>
            <a:r>
              <a:rPr lang="ru-RU" b="1" i="1" dirty="0" err="1"/>
              <a:t>pars</a:t>
            </a:r>
            <a:r>
              <a:rPr lang="ru-RU" b="1" i="1" dirty="0"/>
              <a:t> </a:t>
            </a:r>
            <a:r>
              <a:rPr lang="ru-RU" b="1" i="1" dirty="0" err="1"/>
              <a:t>pelvica</a:t>
            </a:r>
            <a:r>
              <a:rPr lang="ru-RU" b="1" i="1" dirty="0" smtClean="0"/>
              <a:t>)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92" y="764704"/>
            <a:ext cx="4335484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solidFill>
                  <a:prstClr val="black"/>
                </a:solidFill>
              </a:rPr>
              <a:t>Сім’явиносна</a:t>
            </a:r>
            <a:r>
              <a:rPr lang="ru-RU" b="1" dirty="0">
                <a:solidFill>
                  <a:prstClr val="black"/>
                </a:solidFill>
              </a:rPr>
              <a:t> протока </a:t>
            </a:r>
            <a:r>
              <a:rPr lang="ru-RU" dirty="0">
                <a:solidFill>
                  <a:prstClr val="black"/>
                </a:solidFill>
              </a:rPr>
              <a:t>є </a:t>
            </a:r>
            <a:r>
              <a:rPr lang="uk-UA" dirty="0">
                <a:solidFill>
                  <a:prstClr val="black"/>
                </a:solidFill>
              </a:rPr>
              <a:t>парним </a:t>
            </a:r>
            <a:r>
              <a:rPr lang="ru-RU" dirty="0" err="1">
                <a:solidFill>
                  <a:prstClr val="black"/>
                </a:solidFill>
              </a:rPr>
              <a:t>трубчастим</a:t>
            </a:r>
            <a:r>
              <a:rPr lang="ru-RU" dirty="0">
                <a:solidFill>
                  <a:prstClr val="black"/>
                </a:solidFill>
              </a:rPr>
              <a:t> органом </a:t>
            </a:r>
            <a:r>
              <a:rPr lang="ru-RU" dirty="0" err="1">
                <a:solidFill>
                  <a:prstClr val="black"/>
                </a:solidFill>
              </a:rPr>
              <a:t>довжиною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приблизно</a:t>
            </a:r>
            <a:r>
              <a:rPr lang="ru-RU" dirty="0">
                <a:solidFill>
                  <a:prstClr val="black"/>
                </a:solidFill>
              </a:rPr>
              <a:t> 50 см і </a:t>
            </a:r>
            <a:r>
              <a:rPr lang="ru-RU" dirty="0" err="1">
                <a:solidFill>
                  <a:prstClr val="black"/>
                </a:solidFill>
              </a:rPr>
              <a:t>діаметром</a:t>
            </a:r>
            <a:r>
              <a:rPr lang="ru-RU" dirty="0">
                <a:solidFill>
                  <a:prstClr val="black"/>
                </a:solidFill>
              </a:rPr>
              <a:t> 3,0– 3,5 мм. </a:t>
            </a:r>
          </a:p>
          <a:p>
            <a:pPr lvl="0"/>
            <a:r>
              <a:rPr lang="ru-RU" dirty="0" err="1">
                <a:solidFill>
                  <a:prstClr val="black"/>
                </a:solidFill>
              </a:rPr>
              <a:t>Сім’явиносна</a:t>
            </a:r>
            <a:r>
              <a:rPr lang="ru-RU" dirty="0">
                <a:solidFill>
                  <a:prstClr val="black"/>
                </a:solidFill>
              </a:rPr>
              <a:t> протока є </a:t>
            </a:r>
            <a:r>
              <a:rPr lang="ru-RU" dirty="0" err="1">
                <a:solidFill>
                  <a:prstClr val="black"/>
                </a:solidFill>
              </a:rPr>
              <a:t>продовженням</a:t>
            </a:r>
            <a:r>
              <a:rPr lang="ru-RU" dirty="0">
                <a:solidFill>
                  <a:prstClr val="black"/>
                </a:solidFill>
              </a:rPr>
              <a:t> протоки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закінчується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dirty="0" err="1">
                <a:solidFill>
                  <a:prstClr val="black"/>
                </a:solidFill>
              </a:rPr>
              <a:t>місці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злиття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вивідною</a:t>
            </a:r>
            <a:r>
              <a:rPr lang="ru-RU" dirty="0">
                <a:solidFill>
                  <a:prstClr val="black"/>
                </a:solidFill>
              </a:rPr>
              <a:t> протокою </a:t>
            </a:r>
            <a:r>
              <a:rPr lang="ru-RU" dirty="0" err="1">
                <a:solidFill>
                  <a:prstClr val="black"/>
                </a:solidFill>
              </a:rPr>
              <a:t>пухирчастої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ru-RU" dirty="0" err="1">
                <a:solidFill>
                  <a:prstClr val="black"/>
                </a:solidFill>
              </a:rPr>
              <a:t>сім’яної</a:t>
            </a:r>
            <a:r>
              <a:rPr lang="ru-RU" dirty="0">
                <a:solidFill>
                  <a:prstClr val="black"/>
                </a:solidFill>
              </a:rPr>
              <a:t>) </a:t>
            </a:r>
            <a:r>
              <a:rPr lang="ru-RU" dirty="0" err="1">
                <a:solidFill>
                  <a:prstClr val="black"/>
                </a:solidFill>
              </a:rPr>
              <a:t>залози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587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25" y="548680"/>
            <a:ext cx="3083371" cy="618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Розширений</a:t>
            </a:r>
            <a:r>
              <a:rPr lang="ru-RU" dirty="0"/>
              <a:t> </a:t>
            </a:r>
            <a:r>
              <a:rPr lang="ru-RU" dirty="0" err="1"/>
              <a:t>веретеноподібний</a:t>
            </a:r>
            <a:r>
              <a:rPr lang="ru-RU" dirty="0"/>
              <a:t> </a:t>
            </a:r>
            <a:r>
              <a:rPr lang="ru-RU" dirty="0" err="1"/>
              <a:t>кінцевий</a:t>
            </a:r>
            <a:r>
              <a:rPr lang="ru-RU" dirty="0"/>
              <a:t> </a:t>
            </a:r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тазової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сім’явиносної</a:t>
            </a:r>
            <a:r>
              <a:rPr lang="ru-RU" dirty="0"/>
              <a:t> протоки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i="1" u="sng" dirty="0"/>
              <a:t>ампулою </a:t>
            </a:r>
            <a:r>
              <a:rPr lang="ru-RU" i="1" u="sng" dirty="0" err="1"/>
              <a:t>сім’явиносної</a:t>
            </a:r>
            <a:r>
              <a:rPr lang="ru-RU" i="1" u="sng" dirty="0"/>
              <a:t> протоки (</a:t>
            </a:r>
            <a:r>
              <a:rPr lang="ru-RU" i="1" u="sng" dirty="0" err="1"/>
              <a:t>ampulla</a:t>
            </a:r>
            <a:r>
              <a:rPr lang="ru-RU" i="1" u="sng" dirty="0"/>
              <a:t> </a:t>
            </a:r>
            <a:r>
              <a:rPr lang="ru-RU" i="1" u="sng" dirty="0" err="1"/>
              <a:t>ductus</a:t>
            </a:r>
            <a:r>
              <a:rPr lang="ru-RU" i="1" u="sng" dirty="0"/>
              <a:t> </a:t>
            </a:r>
            <a:r>
              <a:rPr lang="ru-RU" i="1" u="sng" dirty="0" err="1"/>
              <a:t>deferentis</a:t>
            </a:r>
            <a:r>
              <a:rPr lang="ru-RU" i="1" u="sng" dirty="0"/>
              <a:t>)</a:t>
            </a:r>
            <a:r>
              <a:rPr lang="ru-RU" u="sng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3–4 см, а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діаметр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1 см. </a:t>
            </a:r>
            <a:endParaRPr lang="ru-RU" dirty="0" smtClean="0"/>
          </a:p>
          <a:p>
            <a:r>
              <a:rPr lang="ru-RU" dirty="0" err="1" smtClean="0"/>
              <a:t>Стінка</a:t>
            </a:r>
            <a:r>
              <a:rPr lang="ru-RU" dirty="0" smtClean="0"/>
              <a:t> </a:t>
            </a:r>
            <a:r>
              <a:rPr lang="ru-RU" dirty="0" err="1"/>
              <a:t>ампули</a:t>
            </a:r>
            <a:r>
              <a:rPr lang="ru-RU" dirty="0"/>
              <a:t> </a:t>
            </a:r>
            <a:r>
              <a:rPr lang="ru-RU" dirty="0" err="1"/>
              <a:t>утворює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випини</a:t>
            </a:r>
            <a:r>
              <a:rPr lang="ru-RU" dirty="0"/>
              <a:t> – </a:t>
            </a:r>
            <a:r>
              <a:rPr lang="ru-RU" i="1" dirty="0" err="1"/>
              <a:t>дивертикули</a:t>
            </a:r>
            <a:r>
              <a:rPr lang="ru-RU" i="1" dirty="0"/>
              <a:t> </a:t>
            </a:r>
            <a:r>
              <a:rPr lang="ru-RU" i="1" dirty="0" err="1"/>
              <a:t>ампули</a:t>
            </a:r>
            <a:r>
              <a:rPr lang="ru-RU" i="1" dirty="0"/>
              <a:t> (</a:t>
            </a:r>
            <a:r>
              <a:rPr lang="ru-RU" i="1" dirty="0" err="1"/>
              <a:t>diverticula</a:t>
            </a:r>
            <a:r>
              <a:rPr lang="ru-RU" i="1" dirty="0"/>
              <a:t> </a:t>
            </a:r>
            <a:r>
              <a:rPr lang="ru-RU" i="1" dirty="0" err="1"/>
              <a:t>ampullae</a:t>
            </a:r>
            <a:r>
              <a:rPr lang="ru-RU" i="1" dirty="0"/>
              <a:t>)</a:t>
            </a:r>
            <a:r>
              <a:rPr lang="ru-RU" dirty="0"/>
              <a:t>. У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ампула </a:t>
            </a:r>
            <a:r>
              <a:rPr lang="ru-RU" dirty="0" err="1"/>
              <a:t>сім’явиносної</a:t>
            </a:r>
            <a:r>
              <a:rPr lang="ru-RU" dirty="0"/>
              <a:t> протоки </a:t>
            </a:r>
            <a:r>
              <a:rPr lang="ru-RU" dirty="0" err="1"/>
              <a:t>звужується</a:t>
            </a:r>
            <a:r>
              <a:rPr lang="ru-RU" dirty="0"/>
              <a:t> і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верхнього</a:t>
            </a:r>
            <a:r>
              <a:rPr lang="ru-RU" dirty="0"/>
              <a:t> краю </a:t>
            </a:r>
            <a:r>
              <a:rPr lang="ru-RU" dirty="0" err="1"/>
              <a:t>передміхурової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</a:t>
            </a:r>
            <a:r>
              <a:rPr lang="ru-RU" dirty="0" err="1"/>
              <a:t>з’єднується</a:t>
            </a:r>
            <a:r>
              <a:rPr lang="ru-RU" dirty="0"/>
              <a:t> з </a:t>
            </a:r>
            <a:r>
              <a:rPr lang="ru-RU" dirty="0" err="1"/>
              <a:t>вивідною</a:t>
            </a:r>
            <a:r>
              <a:rPr lang="ru-RU" dirty="0"/>
              <a:t> протокою </a:t>
            </a:r>
            <a:r>
              <a:rPr lang="ru-RU" dirty="0" err="1"/>
              <a:t>пухирчастої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114424"/>
            <a:ext cx="5953125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7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u="sng" dirty="0" err="1"/>
              <a:t>Стінка</a:t>
            </a:r>
            <a:r>
              <a:rPr lang="ru-RU" u="sng" dirty="0"/>
              <a:t> </a:t>
            </a:r>
            <a:r>
              <a:rPr lang="ru-RU" u="sng" dirty="0" err="1"/>
              <a:t>сім’явиносної</a:t>
            </a:r>
            <a:r>
              <a:rPr lang="ru-RU" u="sng" dirty="0"/>
              <a:t> протоки </a:t>
            </a:r>
            <a:r>
              <a:rPr lang="ru-RU" dirty="0" err="1"/>
              <a:t>складається</a:t>
            </a:r>
            <a:r>
              <a:rPr lang="ru-RU" dirty="0"/>
              <a:t> </a:t>
            </a:r>
            <a:r>
              <a:rPr lang="uk-UA" dirty="0"/>
              <a:t>з </a:t>
            </a:r>
            <a:r>
              <a:rPr lang="ru-RU" dirty="0" err="1"/>
              <a:t>слизової</a:t>
            </a:r>
            <a:r>
              <a:rPr lang="ru-RU" dirty="0"/>
              <a:t>, </a:t>
            </a:r>
            <a:r>
              <a:rPr lang="ru-RU" dirty="0" err="1"/>
              <a:t>м’язової</a:t>
            </a:r>
            <a:r>
              <a:rPr lang="ru-RU" dirty="0"/>
              <a:t> і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оболонок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err="1" smtClean="0"/>
              <a:t>Слизова</a:t>
            </a:r>
            <a:r>
              <a:rPr lang="ru-RU" b="1" i="1" dirty="0" smtClean="0"/>
              <a:t> </a:t>
            </a:r>
            <a:r>
              <a:rPr lang="ru-RU" b="1" i="1" dirty="0" err="1"/>
              <a:t>оболонка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вистелена</a:t>
            </a:r>
            <a:r>
              <a:rPr lang="ru-RU" dirty="0"/>
              <a:t> </a:t>
            </a:r>
            <a:r>
              <a:rPr lang="ru-RU" dirty="0" err="1"/>
              <a:t>одношаровим</a:t>
            </a:r>
            <a:r>
              <a:rPr lang="ru-RU" dirty="0"/>
              <a:t> </a:t>
            </a:r>
            <a:r>
              <a:rPr lang="ru-RU" dirty="0" err="1"/>
              <a:t>дворядним</a:t>
            </a:r>
            <a:r>
              <a:rPr lang="ru-RU" dirty="0"/>
              <a:t> </a:t>
            </a:r>
            <a:r>
              <a:rPr lang="ru-RU" dirty="0" err="1"/>
              <a:t>призматичним</a:t>
            </a:r>
            <a:r>
              <a:rPr lang="ru-RU" dirty="0"/>
              <a:t> </a:t>
            </a:r>
            <a:r>
              <a:rPr lang="ru-RU" dirty="0" err="1"/>
              <a:t>епітелієм</a:t>
            </a:r>
            <a:r>
              <a:rPr lang="ru-RU" dirty="0"/>
              <a:t>, </a:t>
            </a:r>
            <a:r>
              <a:rPr lang="ru-RU" dirty="0" err="1"/>
              <a:t>утворює</a:t>
            </a:r>
            <a:r>
              <a:rPr lang="ru-RU" dirty="0"/>
              <a:t> 3–5 </a:t>
            </a:r>
            <a:r>
              <a:rPr lang="ru-RU" dirty="0" err="1"/>
              <a:t>поздовжніх</a:t>
            </a:r>
            <a:r>
              <a:rPr lang="ru-RU" dirty="0"/>
              <a:t> складок. За </a:t>
            </a:r>
            <a:r>
              <a:rPr lang="ru-RU" dirty="0" err="1"/>
              <a:t>будовою</a:t>
            </a:r>
            <a:r>
              <a:rPr lang="ru-RU" dirty="0"/>
              <a:t> </a:t>
            </a:r>
            <a:r>
              <a:rPr lang="ru-RU" dirty="0" err="1"/>
              <a:t>слизова</a:t>
            </a:r>
            <a:r>
              <a:rPr lang="ru-RU" dirty="0"/>
              <a:t>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/>
              <a:t>подібна</a:t>
            </a:r>
            <a:r>
              <a:rPr lang="ru-RU" dirty="0"/>
              <a:t> до </a:t>
            </a:r>
            <a:r>
              <a:rPr lang="ru-RU" dirty="0" err="1"/>
              <a:t>слизової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протоки </a:t>
            </a:r>
            <a:r>
              <a:rPr lang="ru-RU" dirty="0" err="1"/>
              <a:t>над’яєчка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епітеліоцити</a:t>
            </a:r>
            <a:r>
              <a:rPr lang="ru-RU" dirty="0"/>
              <a:t> не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секреторної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i="1" dirty="0" err="1" smtClean="0"/>
              <a:t>Підслизова</a:t>
            </a:r>
            <a:r>
              <a:rPr lang="ru-RU" i="1" dirty="0" smtClean="0"/>
              <a:t> </a:t>
            </a:r>
            <a:r>
              <a:rPr lang="ru-RU" i="1" dirty="0"/>
              <a:t>основа</a:t>
            </a:r>
            <a:r>
              <a:rPr lang="ru-RU" dirty="0"/>
              <a:t> представлена </a:t>
            </a:r>
            <a:r>
              <a:rPr lang="ru-RU" dirty="0" err="1"/>
              <a:t>пухкою</a:t>
            </a:r>
            <a:r>
              <a:rPr lang="ru-RU" dirty="0"/>
              <a:t> </a:t>
            </a:r>
            <a:r>
              <a:rPr lang="ru-RU" dirty="0" err="1"/>
              <a:t>сполучною</a:t>
            </a:r>
            <a:r>
              <a:rPr lang="ru-RU" dirty="0"/>
              <a:t> тканиною. </a:t>
            </a:r>
            <a:endParaRPr lang="ru-RU" dirty="0" smtClean="0"/>
          </a:p>
        </p:txBody>
      </p:sp>
      <p:pic>
        <p:nvPicPr>
          <p:cNvPr id="8194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529305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3" y="1700808"/>
            <a:ext cx="3672407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b="1" i="1" dirty="0" err="1">
                <a:solidFill>
                  <a:prstClr val="black"/>
                </a:solidFill>
              </a:rPr>
              <a:t>М’язова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оболонка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складається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середнього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колового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внутрішнього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зовнішнього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поздовжніх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шарів</a:t>
            </a:r>
            <a:r>
              <a:rPr lang="ru-RU" dirty="0">
                <a:solidFill>
                  <a:prstClr val="black"/>
                </a:solidFill>
              </a:rPr>
              <a:t> гладких </a:t>
            </a:r>
            <a:r>
              <a:rPr lang="ru-RU" dirty="0" err="1">
                <a:solidFill>
                  <a:prstClr val="black"/>
                </a:solidFill>
              </a:rPr>
              <a:t>міоцитів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Потужна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м’язова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оболонка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надає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сім’явиносній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протоці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велику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щільність</a:t>
            </a:r>
            <a:r>
              <a:rPr lang="ru-RU" dirty="0">
                <a:solidFill>
                  <a:prstClr val="black"/>
                </a:solidFill>
              </a:rPr>
              <a:t>. В </a:t>
            </a:r>
            <a:r>
              <a:rPr lang="ru-RU" dirty="0" err="1">
                <a:solidFill>
                  <a:prstClr val="black"/>
                </a:solidFill>
              </a:rPr>
              <a:t>ампулі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сім’явиносної</a:t>
            </a:r>
            <a:r>
              <a:rPr lang="ru-RU" dirty="0">
                <a:solidFill>
                  <a:prstClr val="black"/>
                </a:solidFill>
              </a:rPr>
              <a:t> протоки </a:t>
            </a:r>
            <a:r>
              <a:rPr lang="ru-RU" dirty="0" err="1">
                <a:solidFill>
                  <a:prstClr val="black"/>
                </a:solidFill>
              </a:rPr>
              <a:t>м’язові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шари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виражені</a:t>
            </a:r>
            <a:r>
              <a:rPr lang="ru-RU" dirty="0">
                <a:solidFill>
                  <a:prstClr val="black"/>
                </a:solidFill>
              </a:rPr>
              <a:t> слабо. </a:t>
            </a:r>
          </a:p>
          <a:p>
            <a:pPr lvl="0"/>
            <a:r>
              <a:rPr lang="ru-RU" b="1" i="1" dirty="0" err="1">
                <a:solidFill>
                  <a:prstClr val="black"/>
                </a:solidFill>
              </a:rPr>
              <a:t>Зовнішня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оболонка</a:t>
            </a:r>
            <a:r>
              <a:rPr lang="ru-RU" b="1" i="1" dirty="0">
                <a:solidFill>
                  <a:prstClr val="black"/>
                </a:solidFill>
              </a:rPr>
              <a:t> (</a:t>
            </a:r>
            <a:r>
              <a:rPr lang="ru-RU" b="1" i="1" dirty="0" err="1">
                <a:solidFill>
                  <a:prstClr val="black"/>
                </a:solidFill>
              </a:rPr>
              <a:t>tunica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adventitia</a:t>
            </a:r>
            <a:r>
              <a:rPr lang="ru-RU" b="1" i="1" dirty="0">
                <a:solidFill>
                  <a:prstClr val="black"/>
                </a:solidFill>
              </a:rPr>
              <a:t>)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утворена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пухкою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сполучною</a:t>
            </a:r>
            <a:r>
              <a:rPr lang="ru-RU" dirty="0">
                <a:solidFill>
                  <a:prstClr val="black"/>
                </a:solidFill>
              </a:rPr>
              <a:t> тканиною, волокна </a:t>
            </a:r>
            <a:r>
              <a:rPr lang="ru-RU" dirty="0" err="1">
                <a:solidFill>
                  <a:prstClr val="black"/>
                </a:solidFill>
              </a:rPr>
              <a:t>якої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переходять</a:t>
            </a:r>
            <a:r>
              <a:rPr lang="ru-RU" dirty="0">
                <a:solidFill>
                  <a:prstClr val="black"/>
                </a:solidFill>
              </a:rPr>
              <a:t> у </a:t>
            </a:r>
            <a:r>
              <a:rPr lang="ru-RU" dirty="0" err="1">
                <a:solidFill>
                  <a:prstClr val="black"/>
                </a:solidFill>
              </a:rPr>
              <a:t>тканини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сім’яного</a:t>
            </a:r>
            <a:r>
              <a:rPr lang="ru-RU" dirty="0">
                <a:solidFill>
                  <a:prstClr val="black"/>
                </a:solidFill>
              </a:rPr>
              <a:t> канатика. У </a:t>
            </a:r>
            <a:r>
              <a:rPr lang="ru-RU" dirty="0" err="1">
                <a:solidFill>
                  <a:prstClr val="black"/>
                </a:solidFill>
              </a:rPr>
              <a:t>зовнішню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оболонку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канатикової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частини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сім’явиносної</a:t>
            </a:r>
            <a:r>
              <a:rPr lang="ru-RU" dirty="0">
                <a:solidFill>
                  <a:prstClr val="black"/>
                </a:solidFill>
              </a:rPr>
              <a:t> протоки </a:t>
            </a:r>
            <a:r>
              <a:rPr lang="ru-RU" dirty="0" err="1">
                <a:solidFill>
                  <a:prstClr val="black"/>
                </a:solidFill>
              </a:rPr>
              <a:t>проникають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посмуговані</a:t>
            </a:r>
            <a:r>
              <a:rPr lang="ru-RU" dirty="0">
                <a:solidFill>
                  <a:prstClr val="black"/>
                </a:solidFill>
              </a:rPr>
              <a:t> волокна </a:t>
            </a:r>
            <a:r>
              <a:rPr lang="ru-RU" dirty="0" err="1">
                <a:solidFill>
                  <a:prstClr val="black"/>
                </a:solidFill>
              </a:rPr>
              <a:t>м’яза-підіймача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16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ÐµÐ¼ÐµÐ½Ð½Ð¾Ð¹ ÐºÐ°Ð½Ð°ÑÐ¸Ðº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/>
          <a:stretch/>
        </p:blipFill>
        <p:spPr bwMode="auto">
          <a:xfrm>
            <a:off x="0" y="3573016"/>
            <a:ext cx="5796136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052736"/>
            <a:ext cx="4680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Сім’яний</a:t>
            </a:r>
            <a:r>
              <a:rPr lang="ru-RU" b="1" dirty="0"/>
              <a:t> канатик </a:t>
            </a:r>
            <a:r>
              <a:rPr lang="uk-UA" dirty="0" smtClean="0"/>
              <a:t>це </a:t>
            </a:r>
            <a:r>
              <a:rPr lang="uk-UA" dirty="0"/>
              <a:t>комплекс органів, </a:t>
            </a:r>
            <a:r>
              <a:rPr lang="ru-RU" dirty="0"/>
              <a:t>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підвішене</a:t>
            </a:r>
            <a:r>
              <a:rPr lang="ru-RU" dirty="0"/>
              <a:t> </a:t>
            </a:r>
            <a:r>
              <a:rPr lang="ru-RU" dirty="0" err="1"/>
              <a:t>яєчко</a:t>
            </a:r>
            <a:r>
              <a:rPr lang="ru-RU" dirty="0"/>
              <a:t> з </a:t>
            </a:r>
            <a:r>
              <a:rPr lang="ru-RU" dirty="0" err="1"/>
              <a:t>над’яєчком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Сім’яний </a:t>
            </a:r>
            <a:r>
              <a:rPr lang="uk-UA" dirty="0"/>
              <a:t>канатик має вигляд круглого м’якого тяжа довжиною 15–20 см, розташований у пахвинному каналі, бере початок від рівня верхнього кінця яєчка і доходить до глибокого пахвинного кільця.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4272"/>
            <a:ext cx="9144000" cy="62496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Сім’яний</a:t>
            </a:r>
            <a:r>
              <a:rPr lang="ru-RU" b="1" dirty="0"/>
              <a:t> канатик (</a:t>
            </a:r>
            <a:r>
              <a:rPr lang="ru-RU" b="1" dirty="0" err="1"/>
              <a:t>funiculus</a:t>
            </a:r>
            <a:r>
              <a:rPr lang="ru-RU" b="1" dirty="0"/>
              <a:t> </a:t>
            </a:r>
            <a:r>
              <a:rPr lang="ru-RU" b="1" dirty="0" err="1"/>
              <a:t>spermaticus</a:t>
            </a:r>
            <a:r>
              <a:rPr lang="ru-RU" b="1" dirty="0"/>
              <a:t>)</a:t>
            </a:r>
            <a:endParaRPr lang="ru-RU" dirty="0"/>
          </a:p>
        </p:txBody>
      </p:sp>
      <p:pic>
        <p:nvPicPr>
          <p:cNvPr id="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7"/>
            <a:ext cx="4172239" cy="349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89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6795" y="1052736"/>
            <a:ext cx="4195205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u="sng" dirty="0"/>
              <a:t>До складу </a:t>
            </a:r>
            <a:r>
              <a:rPr lang="ru-RU" u="sng" dirty="0" err="1"/>
              <a:t>сім’яного</a:t>
            </a:r>
            <a:r>
              <a:rPr lang="ru-RU" u="sng" dirty="0"/>
              <a:t> канатика </a:t>
            </a:r>
            <a:r>
              <a:rPr lang="ru-RU" u="sng" dirty="0" err="1"/>
              <a:t>входять</a:t>
            </a:r>
            <a:r>
              <a:rPr lang="ru-RU" u="sng" dirty="0"/>
              <a:t>: </a:t>
            </a:r>
            <a:r>
              <a:rPr lang="ru-RU" dirty="0" err="1"/>
              <a:t>сім’явиносна</a:t>
            </a:r>
            <a:r>
              <a:rPr lang="ru-RU" dirty="0"/>
              <a:t> протока,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яєчкова</a:t>
            </a:r>
            <a:r>
              <a:rPr lang="ru-RU" dirty="0" smtClean="0"/>
              <a:t> </a:t>
            </a:r>
            <a:r>
              <a:rPr lang="ru-RU" dirty="0" err="1"/>
              <a:t>артерія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артерія</a:t>
            </a:r>
            <a:r>
              <a:rPr lang="ru-RU" dirty="0" smtClean="0"/>
              <a:t> </a:t>
            </a:r>
            <a:r>
              <a:rPr lang="ru-RU" dirty="0" err="1"/>
              <a:t>сім’явиносної</a:t>
            </a:r>
            <a:r>
              <a:rPr lang="ru-RU" dirty="0"/>
              <a:t> </a:t>
            </a:r>
            <a:r>
              <a:rPr lang="ru-RU" dirty="0" smtClean="0"/>
              <a:t>протоки,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артерія</a:t>
            </a:r>
            <a:r>
              <a:rPr lang="ru-RU" dirty="0" smtClean="0"/>
              <a:t> </a:t>
            </a:r>
            <a:r>
              <a:rPr lang="ru-RU" dirty="0" err="1"/>
              <a:t>м’яза-підіймача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венозне</a:t>
            </a:r>
            <a:r>
              <a:rPr lang="ru-RU" dirty="0" smtClean="0"/>
              <a:t> </a:t>
            </a:r>
            <a:r>
              <a:rPr lang="ru-RU" dirty="0" err="1"/>
              <a:t>лозоподібне</a:t>
            </a:r>
            <a:r>
              <a:rPr lang="ru-RU" dirty="0"/>
              <a:t> </a:t>
            </a:r>
            <a:r>
              <a:rPr lang="ru-RU" dirty="0" err="1"/>
              <a:t>сплетення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лімфатичні</a:t>
            </a:r>
            <a:r>
              <a:rPr lang="ru-RU" dirty="0" smtClean="0"/>
              <a:t> </a:t>
            </a:r>
            <a:r>
              <a:rPr lang="ru-RU" dirty="0" err="1"/>
              <a:t>судини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і </a:t>
            </a:r>
            <a:r>
              <a:rPr lang="ru-RU" dirty="0" err="1"/>
              <a:t>над’яєчка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/>
              <a:t>нерви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i="1" dirty="0" err="1" smtClean="0"/>
              <a:t>залишок</a:t>
            </a:r>
            <a:r>
              <a:rPr lang="ru-RU" i="1" dirty="0" smtClean="0"/>
              <a:t> </a:t>
            </a:r>
            <a:r>
              <a:rPr lang="ru-RU" i="1" dirty="0" err="1"/>
              <a:t>піхвового</a:t>
            </a:r>
            <a:r>
              <a:rPr lang="ru-RU" i="1" dirty="0"/>
              <a:t> </a:t>
            </a:r>
            <a:r>
              <a:rPr lang="ru-RU" i="1" dirty="0" err="1"/>
              <a:t>відростка</a:t>
            </a:r>
            <a:r>
              <a:rPr lang="ru-RU" i="1" dirty="0"/>
              <a:t> (</a:t>
            </a:r>
            <a:r>
              <a:rPr lang="ru-RU" i="1" dirty="0" err="1"/>
              <a:t>vestigium</a:t>
            </a:r>
            <a:r>
              <a:rPr lang="ru-RU" i="1" dirty="0"/>
              <a:t> </a:t>
            </a:r>
            <a:r>
              <a:rPr lang="ru-RU" i="1" dirty="0" err="1"/>
              <a:t>processus</a:t>
            </a:r>
            <a:r>
              <a:rPr lang="ru-RU" i="1" dirty="0"/>
              <a:t> </a:t>
            </a:r>
            <a:r>
              <a:rPr lang="ru-RU" i="1" dirty="0" err="1"/>
              <a:t>vaginalis</a:t>
            </a:r>
            <a:r>
              <a:rPr lang="ru-RU" i="1" dirty="0"/>
              <a:t>)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тонкого волокнистого тяжа. </a:t>
            </a:r>
            <a:endParaRPr lang="ru-RU" dirty="0" smtClean="0"/>
          </a:p>
          <a:p>
            <a:r>
              <a:rPr lang="ru-RU" dirty="0" err="1" smtClean="0"/>
              <a:t>Сім’явиносна</a:t>
            </a:r>
            <a:r>
              <a:rPr lang="ru-RU" dirty="0" smtClean="0"/>
              <a:t> </a:t>
            </a:r>
            <a:r>
              <a:rPr lang="ru-RU" dirty="0"/>
              <a:t>протока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 </a:t>
            </a:r>
            <a:r>
              <a:rPr lang="ru-RU" dirty="0" err="1"/>
              <a:t>сім’яного</a:t>
            </a:r>
            <a:r>
              <a:rPr lang="ru-RU" dirty="0"/>
              <a:t> канатика, до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uk-UA" dirty="0"/>
              <a:t>при</a:t>
            </a:r>
            <a:r>
              <a:rPr lang="ru-RU" dirty="0"/>
              <a:t>лежать </a:t>
            </a:r>
            <a:r>
              <a:rPr lang="ru-RU" dirty="0" err="1"/>
              <a:t>судини</a:t>
            </a:r>
            <a:r>
              <a:rPr lang="ru-RU" dirty="0"/>
              <a:t> і </a:t>
            </a:r>
            <a:r>
              <a:rPr lang="ru-RU" dirty="0" err="1"/>
              <a:t>нерви</a:t>
            </a:r>
            <a:r>
              <a:rPr lang="ru-RU" dirty="0"/>
              <a:t>, </a:t>
            </a:r>
            <a:r>
              <a:rPr lang="ru-RU" dirty="0" err="1"/>
              <a:t>оточені</a:t>
            </a:r>
            <a:r>
              <a:rPr lang="ru-RU" dirty="0"/>
              <a:t> </a:t>
            </a:r>
            <a:r>
              <a:rPr lang="ru-RU" dirty="0" err="1"/>
              <a:t>оболонками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продовжуються</a:t>
            </a:r>
            <a:r>
              <a:rPr lang="ru-RU" dirty="0"/>
              <a:t> в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.</a:t>
            </a:r>
            <a:r>
              <a:rPr lang="ru-RU" b="1" i="1" dirty="0"/>
              <a:t> </a:t>
            </a:r>
            <a:endParaRPr lang="ru-RU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4117"/>
            <a:ext cx="3816424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1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Оболонки сім'яного канатика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31901"/>
            <a:ext cx="4067944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err="1"/>
              <a:t>Внутрішня</a:t>
            </a:r>
            <a:r>
              <a:rPr lang="ru-RU" b="1" i="1" dirty="0"/>
              <a:t> </a:t>
            </a:r>
            <a:r>
              <a:rPr lang="ru-RU" b="1" i="1" dirty="0" err="1"/>
              <a:t>сім’яна</a:t>
            </a:r>
            <a:r>
              <a:rPr lang="ru-RU" b="1" i="1" dirty="0"/>
              <a:t> </a:t>
            </a:r>
            <a:r>
              <a:rPr lang="ru-RU" b="1" i="1" dirty="0" err="1"/>
              <a:t>фасція</a:t>
            </a:r>
            <a:r>
              <a:rPr lang="ru-RU" b="1" i="1" dirty="0"/>
              <a:t> (</a:t>
            </a:r>
            <a:r>
              <a:rPr lang="ru-RU" b="1" i="1" dirty="0" err="1"/>
              <a:t>fascia</a:t>
            </a:r>
            <a:r>
              <a:rPr lang="ru-RU" b="1" i="1" dirty="0"/>
              <a:t> </a:t>
            </a:r>
            <a:r>
              <a:rPr lang="ru-RU" b="1" i="1" dirty="0" err="1"/>
              <a:t>spermatica</a:t>
            </a:r>
            <a:r>
              <a:rPr lang="ru-RU" b="1" i="1" dirty="0"/>
              <a:t> </a:t>
            </a:r>
            <a:r>
              <a:rPr lang="ru-RU" b="1" i="1" dirty="0" err="1"/>
              <a:t>interna</a:t>
            </a:r>
            <a:r>
              <a:rPr lang="ru-RU" b="1" i="1" dirty="0"/>
              <a:t>)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огортає</a:t>
            </a:r>
            <a:r>
              <a:rPr lang="ru-RU" dirty="0"/>
              <a:t> </a:t>
            </a:r>
            <a:r>
              <a:rPr lang="ru-RU" dirty="0" err="1"/>
              <a:t>сім’явиносну</a:t>
            </a:r>
            <a:r>
              <a:rPr lang="ru-RU" dirty="0"/>
              <a:t> протоку, </a:t>
            </a:r>
            <a:r>
              <a:rPr lang="ru-RU" dirty="0" err="1"/>
              <a:t>судини</a:t>
            </a:r>
            <a:r>
              <a:rPr lang="ru-RU" dirty="0"/>
              <a:t> і </a:t>
            </a:r>
            <a:r>
              <a:rPr lang="ru-RU" dirty="0" err="1"/>
              <a:t>нерви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Зовні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неї</a:t>
            </a:r>
            <a:r>
              <a:rPr lang="ru-RU" dirty="0"/>
              <a:t> проходить </a:t>
            </a:r>
            <a:r>
              <a:rPr lang="ru-RU" b="1" i="1" dirty="0" err="1"/>
              <a:t>м’яз-підіймач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(m. </a:t>
            </a:r>
            <a:r>
              <a:rPr lang="ru-RU" b="1" i="1" dirty="0" err="1"/>
              <a:t>cremaster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вкритий</a:t>
            </a:r>
            <a:r>
              <a:rPr lang="ru-RU" dirty="0"/>
              <a:t> </a:t>
            </a:r>
            <a:r>
              <a:rPr lang="ru-RU" b="1" i="1" dirty="0" err="1"/>
              <a:t>фасцією</a:t>
            </a:r>
            <a:r>
              <a:rPr lang="ru-RU" b="1" i="1" dirty="0"/>
              <a:t> </a:t>
            </a:r>
            <a:r>
              <a:rPr lang="ru-RU" b="1" i="1" dirty="0" err="1"/>
              <a:t>м’яза-підіймача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fascia</a:t>
            </a:r>
            <a:r>
              <a:rPr lang="ru-RU" b="1" i="1" dirty="0"/>
              <a:t> </a:t>
            </a:r>
            <a:r>
              <a:rPr lang="ru-RU" b="1" i="1" dirty="0" err="1"/>
              <a:t>cremasterica</a:t>
            </a:r>
            <a:r>
              <a:rPr lang="ru-RU" b="1" i="1" dirty="0"/>
              <a:t>)</a:t>
            </a:r>
            <a:r>
              <a:rPr lang="ru-RU" dirty="0"/>
              <a:t>, яку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фасцією</a:t>
            </a:r>
            <a:r>
              <a:rPr lang="ru-RU" dirty="0"/>
              <a:t> Купера. </a:t>
            </a:r>
            <a:endParaRPr lang="ru-RU" dirty="0" smtClean="0"/>
          </a:p>
          <a:p>
            <a:r>
              <a:rPr lang="ru-RU" dirty="0" err="1" smtClean="0"/>
              <a:t>Зовні</a:t>
            </a:r>
            <a:r>
              <a:rPr lang="ru-RU" dirty="0" smtClean="0"/>
              <a:t> </a:t>
            </a:r>
            <a:r>
              <a:rPr lang="ru-RU" dirty="0" err="1"/>
              <a:t>сім’яний</a:t>
            </a:r>
            <a:r>
              <a:rPr lang="ru-RU" dirty="0"/>
              <a:t> канатик </a:t>
            </a:r>
            <a:r>
              <a:rPr lang="ru-RU" dirty="0" err="1"/>
              <a:t>огортає</a:t>
            </a:r>
            <a:r>
              <a:rPr lang="ru-RU" dirty="0"/>
              <a:t> </a:t>
            </a:r>
            <a:r>
              <a:rPr lang="ru-RU" b="1" i="1" dirty="0" err="1"/>
              <a:t>зовнішня</a:t>
            </a:r>
            <a:r>
              <a:rPr lang="ru-RU" b="1" i="1" dirty="0"/>
              <a:t> </a:t>
            </a:r>
            <a:r>
              <a:rPr lang="ru-RU" b="1" i="1" dirty="0" err="1"/>
              <a:t>сім’яна</a:t>
            </a:r>
            <a:r>
              <a:rPr lang="ru-RU" b="1" i="1" dirty="0"/>
              <a:t> </a:t>
            </a:r>
            <a:r>
              <a:rPr lang="ru-RU" b="1" i="1" dirty="0" err="1"/>
              <a:t>фасція</a:t>
            </a:r>
            <a:r>
              <a:rPr lang="ru-RU" b="1" i="1" dirty="0"/>
              <a:t> (</a:t>
            </a:r>
            <a:r>
              <a:rPr lang="ru-RU" b="1" i="1" dirty="0" err="1"/>
              <a:t>fascia</a:t>
            </a:r>
            <a:r>
              <a:rPr lang="ru-RU" b="1" i="1" dirty="0"/>
              <a:t> </a:t>
            </a:r>
            <a:r>
              <a:rPr lang="ru-RU" b="1" i="1" dirty="0" err="1"/>
              <a:t>spermatica</a:t>
            </a:r>
            <a:r>
              <a:rPr lang="ru-RU" b="1" i="1" dirty="0"/>
              <a:t> </a:t>
            </a:r>
            <a:r>
              <a:rPr lang="ru-RU" b="1" i="1" dirty="0" err="1"/>
              <a:t>externa</a:t>
            </a:r>
            <a:r>
              <a:rPr lang="ru-RU" b="1" i="1" dirty="0"/>
              <a:t>)</a:t>
            </a:r>
            <a:r>
              <a:rPr lang="ru-RU" dirty="0"/>
              <a:t>.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3624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0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</a:t>
            </a:r>
            <a:r>
              <a:rPr lang="ru-RU" b="1" dirty="0" err="1"/>
              <a:t>ухирчаст</a:t>
            </a:r>
            <a:r>
              <a:rPr lang="uk-UA" b="1" dirty="0"/>
              <a:t>а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uk-UA" b="1" dirty="0"/>
              <a:t>а</a:t>
            </a:r>
            <a:r>
              <a:rPr lang="ru-RU" b="1" dirty="0"/>
              <a:t> (</a:t>
            </a:r>
            <a:r>
              <a:rPr lang="ru-RU" b="1" dirty="0" err="1"/>
              <a:t>glandula</a:t>
            </a:r>
            <a:r>
              <a:rPr lang="ru-RU" b="1" dirty="0"/>
              <a:t> </a:t>
            </a:r>
            <a:r>
              <a:rPr lang="ru-RU" b="1" dirty="0" err="1"/>
              <a:t>vesiculosa</a:t>
            </a:r>
            <a:r>
              <a:rPr lang="ru-RU" b="1" dirty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4572000" cy="480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b="1" dirty="0"/>
              <a:t>П</a:t>
            </a:r>
            <a:r>
              <a:rPr lang="ru-RU" b="1" dirty="0" err="1"/>
              <a:t>ухирчаст</a:t>
            </a:r>
            <a:r>
              <a:rPr lang="uk-UA" b="1" dirty="0"/>
              <a:t>а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uk-UA" b="1" dirty="0"/>
              <a:t>а</a:t>
            </a:r>
            <a:r>
              <a:rPr lang="ru-RU" b="1" dirty="0"/>
              <a:t> </a:t>
            </a:r>
            <a:r>
              <a:rPr lang="ru-RU" b="1" dirty="0" smtClean="0"/>
              <a:t>(3) </a:t>
            </a:r>
            <a:r>
              <a:rPr lang="uk-UA" dirty="0" smtClean="0"/>
              <a:t>- </a:t>
            </a:r>
            <a:r>
              <a:rPr lang="uk-UA" dirty="0"/>
              <a:t>парна, розміром 5 × 2 × 1 см, яка має вигляд дуже звивистої трубочки. </a:t>
            </a:r>
            <a:r>
              <a:rPr lang="uk-UA" dirty="0" smtClean="0"/>
              <a:t>Цей </a:t>
            </a:r>
            <a:r>
              <a:rPr lang="uk-UA" dirty="0"/>
              <a:t>орган ще називають </a:t>
            </a:r>
            <a:r>
              <a:rPr lang="uk-UA" i="1" dirty="0"/>
              <a:t>сім’яним пухирцем (</a:t>
            </a:r>
            <a:r>
              <a:rPr lang="ru-RU" i="1" dirty="0" err="1"/>
              <a:t>vesicula</a:t>
            </a:r>
            <a:r>
              <a:rPr lang="ru-RU" i="1" dirty="0"/>
              <a:t> </a:t>
            </a:r>
            <a:r>
              <a:rPr lang="ru-RU" i="1" dirty="0" err="1"/>
              <a:t>seminalis</a:t>
            </a:r>
            <a:r>
              <a:rPr lang="uk-UA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Пухирчаста </a:t>
            </a:r>
            <a:r>
              <a:rPr lang="uk-UA" dirty="0"/>
              <a:t>залоза розташована в порожнині малого </a:t>
            </a:r>
            <a:r>
              <a:rPr lang="uk-UA" dirty="0" smtClean="0"/>
              <a:t>таза, </a:t>
            </a:r>
            <a:r>
              <a:rPr lang="uk-UA" dirty="0"/>
              <a:t>збоку від ампули </a:t>
            </a:r>
            <a:r>
              <a:rPr lang="uk-UA" dirty="0" err="1"/>
              <a:t>сім’явиносної</a:t>
            </a:r>
            <a:r>
              <a:rPr lang="uk-UA" dirty="0"/>
              <a:t> </a:t>
            </a:r>
            <a:r>
              <a:rPr lang="uk-UA" dirty="0" smtClean="0"/>
              <a:t>протоки </a:t>
            </a:r>
            <a:r>
              <a:rPr lang="ru-RU" b="1" dirty="0" smtClean="0"/>
              <a:t>(1)</a:t>
            </a:r>
            <a:r>
              <a:rPr lang="uk-UA" dirty="0" smtClean="0"/>
              <a:t>, </a:t>
            </a:r>
            <a:r>
              <a:rPr lang="uk-UA" dirty="0"/>
              <a:t>над передміхуровою </a:t>
            </a:r>
            <a:r>
              <a:rPr lang="uk-UA" dirty="0" smtClean="0"/>
              <a:t>залозою </a:t>
            </a:r>
            <a:r>
              <a:rPr lang="ru-RU" b="1" dirty="0" smtClean="0"/>
              <a:t>(2)</a:t>
            </a:r>
            <a:r>
              <a:rPr lang="uk-UA" dirty="0" smtClean="0"/>
              <a:t>, </a:t>
            </a:r>
            <a:r>
              <a:rPr lang="uk-UA" dirty="0"/>
              <a:t>позаду і збоку від дна сечового міхура. </a:t>
            </a:r>
            <a:endParaRPr lang="uk-UA" dirty="0" smtClean="0"/>
          </a:p>
          <a:p>
            <a:r>
              <a:rPr lang="ru-RU" dirty="0" err="1" smtClean="0"/>
              <a:t>Передня</a:t>
            </a:r>
            <a:r>
              <a:rPr lang="ru-RU" dirty="0" smtClean="0"/>
              <a:t>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пухирчастої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</a:t>
            </a:r>
            <a:r>
              <a:rPr lang="ru-RU" dirty="0" err="1"/>
              <a:t>обернена</a:t>
            </a:r>
            <a:r>
              <a:rPr lang="ru-RU" dirty="0"/>
              <a:t> до </a:t>
            </a:r>
            <a:r>
              <a:rPr lang="ru-RU" dirty="0" err="1"/>
              <a:t>сечового</a:t>
            </a:r>
            <a:r>
              <a:rPr lang="ru-RU" dirty="0"/>
              <a:t> </a:t>
            </a:r>
            <a:r>
              <a:rPr lang="ru-RU" dirty="0" err="1"/>
              <a:t>міхура</a:t>
            </a:r>
            <a:r>
              <a:rPr lang="ru-RU" dirty="0"/>
              <a:t>, </a:t>
            </a:r>
            <a:r>
              <a:rPr lang="ru-RU" dirty="0" err="1"/>
              <a:t>задня</a:t>
            </a:r>
            <a:r>
              <a:rPr lang="ru-RU" dirty="0"/>
              <a:t> </a:t>
            </a:r>
            <a:r>
              <a:rPr lang="ru-RU" dirty="0" err="1"/>
              <a:t>прилягає</a:t>
            </a:r>
            <a:r>
              <a:rPr lang="ru-RU" dirty="0"/>
              <a:t> до </a:t>
            </a:r>
            <a:r>
              <a:rPr lang="ru-RU" dirty="0" err="1"/>
              <a:t>прямої</a:t>
            </a:r>
            <a:r>
              <a:rPr lang="ru-RU" dirty="0"/>
              <a:t> кишки. </a:t>
            </a:r>
            <a:endParaRPr lang="ru-RU" dirty="0" smtClean="0"/>
          </a:p>
          <a:p>
            <a:r>
              <a:rPr lang="uk-UA" dirty="0" smtClean="0"/>
              <a:t>Пухирчаста </a:t>
            </a:r>
            <a:r>
              <a:rPr lang="uk-UA" dirty="0"/>
              <a:t>залоза має верхній розширений кінець – </a:t>
            </a:r>
            <a:r>
              <a:rPr lang="uk-UA" u="sng" dirty="0"/>
              <a:t>основу</a:t>
            </a:r>
            <a:r>
              <a:rPr lang="uk-UA" dirty="0"/>
              <a:t>, що вкрита очеревиною, середню частину – </a:t>
            </a:r>
            <a:r>
              <a:rPr lang="uk-UA" u="sng" dirty="0"/>
              <a:t>тіло</a:t>
            </a:r>
            <a:r>
              <a:rPr lang="uk-UA" dirty="0"/>
              <a:t> – і звужений </a:t>
            </a:r>
            <a:r>
              <a:rPr lang="uk-UA" u="sng" dirty="0"/>
              <a:t>нижній кінець</a:t>
            </a:r>
            <a:r>
              <a:rPr lang="uk-UA" dirty="0"/>
              <a:t>, що переходить у </a:t>
            </a:r>
            <a:r>
              <a:rPr lang="uk-UA" b="1" i="1" dirty="0"/>
              <a:t>вивідну протоку (</a:t>
            </a:r>
            <a:r>
              <a:rPr lang="ru-RU" b="1" i="1" dirty="0" err="1"/>
              <a:t>ductus</a:t>
            </a:r>
            <a:r>
              <a:rPr lang="ru-RU" b="1" i="1" dirty="0"/>
              <a:t> </a:t>
            </a:r>
            <a:r>
              <a:rPr lang="ru-RU" b="1" i="1" dirty="0" err="1"/>
              <a:t>ex</a:t>
            </a:r>
            <a:r>
              <a:rPr lang="uk-UA" b="1" i="1" dirty="0"/>
              <a:t>с</a:t>
            </a:r>
            <a:r>
              <a:rPr lang="ru-RU" b="1" i="1" dirty="0" err="1"/>
              <a:t>retorius</a:t>
            </a:r>
            <a:r>
              <a:rPr lang="uk-UA" b="1" i="1" dirty="0"/>
              <a:t>)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4" name="Picture 4" descr="ÐÐ°ÑÑÐ¸Ð½ÐºÐ¸ Ð¿Ð¾ Ð·Ð°Ð¿ÑÐ¾ÑÑ ÑÐµÐ¼ÑÐ²ÑÐ²Ð¾Ð´ÑÑÐ°Ñ Ð¿ÑÐ¾ÑÐ¾Ðº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2"/>
          <a:stretch/>
        </p:blipFill>
        <p:spPr bwMode="auto">
          <a:xfrm>
            <a:off x="5148064" y="1556792"/>
            <a:ext cx="3744415" cy="4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6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/>
              <a:t>План</a:t>
            </a:r>
            <a:r>
              <a:rPr lang="uk-UA" sz="6000" b="1" i="1" dirty="0" smtClean="0"/>
              <a:t>:</a:t>
            </a:r>
            <a:endParaRPr lang="ru-RU" sz="6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3306" y="1772816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uk-UA" sz="4000" dirty="0" smtClean="0"/>
              <a:t>Внутрішні </a:t>
            </a:r>
            <a:r>
              <a:rPr lang="uk-UA" sz="4000" dirty="0"/>
              <a:t>чоловічі статеві органи.</a:t>
            </a:r>
            <a:endParaRPr lang="ru-RU" sz="4000" dirty="0"/>
          </a:p>
          <a:p>
            <a:pPr marL="342900" lvl="0" indent="-342900">
              <a:buFont typeface="+mj-lt"/>
              <a:buAutoNum type="arabicPeriod"/>
            </a:pPr>
            <a:r>
              <a:rPr lang="ru-RU" sz="4000" dirty="0" err="1"/>
              <a:t>Зовнішні</a:t>
            </a:r>
            <a:r>
              <a:rPr lang="ru-RU" sz="4000" dirty="0"/>
              <a:t> </a:t>
            </a:r>
            <a:r>
              <a:rPr lang="ru-RU" sz="4000" dirty="0" err="1"/>
              <a:t>чоловічі</a:t>
            </a:r>
            <a:r>
              <a:rPr lang="ru-RU" sz="4000" dirty="0"/>
              <a:t> </a:t>
            </a:r>
            <a:r>
              <a:rPr lang="ru-RU" sz="4000" dirty="0" err="1"/>
              <a:t>статеві</a:t>
            </a:r>
            <a:r>
              <a:rPr lang="ru-RU" sz="4000" dirty="0"/>
              <a:t> </a:t>
            </a:r>
            <a:r>
              <a:rPr lang="ru-RU" sz="4000" dirty="0" err="1"/>
              <a:t>органи</a:t>
            </a:r>
            <a:r>
              <a:rPr lang="uk-UA" sz="4000" dirty="0"/>
              <a:t>.</a:t>
            </a:r>
            <a:endParaRPr lang="ru-RU" sz="4000" dirty="0"/>
          </a:p>
          <a:p>
            <a:pPr marL="342900" lvl="0" indent="-342900">
              <a:buFont typeface="+mj-lt"/>
              <a:buAutoNum type="arabicPeriod"/>
            </a:pPr>
            <a:r>
              <a:rPr lang="uk-UA" sz="4000" dirty="0"/>
              <a:t>Внутрішні жіночі статеві органи.</a:t>
            </a:r>
            <a:endParaRPr lang="ru-RU" sz="4000" dirty="0"/>
          </a:p>
          <a:p>
            <a:pPr marL="342900" lvl="0" indent="-342900">
              <a:buFont typeface="+mj-lt"/>
              <a:buAutoNum type="arabicPeriod"/>
            </a:pPr>
            <a:r>
              <a:rPr lang="ru-RU" sz="4000" dirty="0" err="1"/>
              <a:t>Зовнішні</a:t>
            </a:r>
            <a:r>
              <a:rPr lang="ru-RU" sz="4000" dirty="0"/>
              <a:t> </a:t>
            </a:r>
            <a:r>
              <a:rPr lang="uk-UA" sz="4000" dirty="0" err="1"/>
              <a:t>жіно</a:t>
            </a:r>
            <a:r>
              <a:rPr lang="ru-RU" sz="4000" dirty="0" err="1"/>
              <a:t>чі</a:t>
            </a:r>
            <a:r>
              <a:rPr lang="ru-RU" sz="4000" dirty="0"/>
              <a:t> </a:t>
            </a:r>
            <a:r>
              <a:rPr lang="ru-RU" sz="4000" dirty="0" err="1"/>
              <a:t>статеві</a:t>
            </a:r>
            <a:r>
              <a:rPr lang="ru-RU" sz="4000" dirty="0"/>
              <a:t> </a:t>
            </a:r>
            <a:r>
              <a:rPr lang="ru-RU" sz="4000" dirty="0" err="1"/>
              <a:t>органи</a:t>
            </a:r>
            <a:r>
              <a:rPr lang="uk-UA" sz="4000" dirty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844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182"/>
            <a:ext cx="3923928" cy="36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97818"/>
            <a:ext cx="4104456" cy="64633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u="sng" dirty="0"/>
              <a:t>Стінка пухирчастої залози </a:t>
            </a:r>
            <a:r>
              <a:rPr lang="uk-UA" dirty="0"/>
              <a:t>утворена трьома оболонками – слизовою, м’язовою і зовнішньою. </a:t>
            </a:r>
            <a:endParaRPr lang="uk-UA" dirty="0" smtClean="0"/>
          </a:p>
          <a:p>
            <a:r>
              <a:rPr lang="uk-UA" b="1" i="1" dirty="0" smtClean="0"/>
              <a:t>Слизова </a:t>
            </a:r>
            <a:r>
              <a:rPr lang="uk-UA" b="1" i="1" dirty="0"/>
              <a:t>оболонка</a:t>
            </a:r>
            <a:r>
              <a:rPr lang="uk-UA" dirty="0"/>
              <a:t>, завдяки підслизовій основі, утворює різноманітні складчасті структури, що нагадують трубчасто-альвеолярні залози, крипти і випини. </a:t>
            </a:r>
            <a:endParaRPr lang="uk-UA" dirty="0" smtClean="0"/>
          </a:p>
          <a:p>
            <a:r>
              <a:rPr lang="ru-RU" dirty="0" err="1" smtClean="0"/>
              <a:t>Слизова</a:t>
            </a:r>
            <a:r>
              <a:rPr lang="ru-RU" dirty="0" smtClean="0"/>
              <a:t>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/>
              <a:t>вистелена</a:t>
            </a:r>
            <a:r>
              <a:rPr lang="ru-RU" dirty="0"/>
              <a:t> </a:t>
            </a:r>
            <a:r>
              <a:rPr lang="ru-RU" dirty="0" err="1"/>
              <a:t>одношаровим</a:t>
            </a:r>
            <a:r>
              <a:rPr lang="ru-RU" dirty="0"/>
              <a:t> </a:t>
            </a:r>
            <a:r>
              <a:rPr lang="ru-RU" dirty="0" err="1"/>
              <a:t>багаторядним</a:t>
            </a:r>
            <a:r>
              <a:rPr lang="ru-RU" dirty="0"/>
              <a:t> </a:t>
            </a:r>
            <a:r>
              <a:rPr lang="ru-RU" dirty="0" err="1"/>
              <a:t>циліндричним</a:t>
            </a:r>
            <a:r>
              <a:rPr lang="ru-RU" dirty="0"/>
              <a:t> (</a:t>
            </a:r>
            <a:r>
              <a:rPr lang="ru-RU" dirty="0" err="1"/>
              <a:t>призматичним</a:t>
            </a:r>
            <a:r>
              <a:rPr lang="ru-RU" dirty="0"/>
              <a:t>) </a:t>
            </a:r>
            <a:r>
              <a:rPr lang="ru-RU" dirty="0" err="1"/>
              <a:t>епітелієм</a:t>
            </a:r>
            <a:r>
              <a:rPr lang="ru-RU" dirty="0"/>
              <a:t>. </a:t>
            </a:r>
            <a:r>
              <a:rPr lang="ru-RU" dirty="0" err="1"/>
              <a:t>Призматичні</a:t>
            </a:r>
            <a:r>
              <a:rPr lang="ru-RU" dirty="0"/>
              <a:t> </a:t>
            </a:r>
            <a:r>
              <a:rPr lang="ru-RU" dirty="0" err="1"/>
              <a:t>епітеліоцити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у </a:t>
            </a:r>
            <a:r>
              <a:rPr lang="ru-RU" dirty="0" err="1"/>
              <a:t>просвіт</a:t>
            </a:r>
            <a:r>
              <a:rPr lang="ru-RU" dirty="0"/>
              <a:t> </a:t>
            </a:r>
            <a:r>
              <a:rPr lang="ru-RU" dirty="0" err="1"/>
              <a:t>пухирчастої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</a:t>
            </a:r>
            <a:r>
              <a:rPr lang="ru-RU" dirty="0" err="1"/>
              <a:t>густий</a:t>
            </a:r>
            <a:r>
              <a:rPr lang="ru-RU" dirty="0"/>
              <a:t> секрет </a:t>
            </a:r>
            <a:r>
              <a:rPr lang="ru-RU" dirty="0" err="1"/>
              <a:t>жовтуватого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розріджує</a:t>
            </a:r>
            <a:r>
              <a:rPr lang="ru-RU" dirty="0"/>
              <a:t> сперму, </a:t>
            </a:r>
            <a:r>
              <a:rPr lang="ru-RU" dirty="0" err="1"/>
              <a:t>створюючи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лужне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посиленню</a:t>
            </a:r>
            <a:r>
              <a:rPr lang="ru-RU" dirty="0"/>
              <a:t> </a:t>
            </a:r>
            <a:r>
              <a:rPr lang="ru-RU" dirty="0" err="1"/>
              <a:t>рухомості</a:t>
            </a:r>
            <a:r>
              <a:rPr lang="ru-RU" dirty="0"/>
              <a:t> </a:t>
            </a:r>
            <a:r>
              <a:rPr lang="ru-RU" dirty="0" err="1"/>
              <a:t>сперматозоїдів</a:t>
            </a:r>
            <a:r>
              <a:rPr lang="ru-RU" dirty="0"/>
              <a:t> у </a:t>
            </a:r>
            <a:r>
              <a:rPr lang="ru-RU" dirty="0" err="1"/>
              <a:t>статевих</a:t>
            </a:r>
            <a:r>
              <a:rPr lang="ru-RU" dirty="0"/>
              <a:t> шляхах </a:t>
            </a:r>
            <a:r>
              <a:rPr lang="ru-RU" dirty="0" err="1"/>
              <a:t>жінки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err="1" smtClean="0"/>
              <a:t>М’язова</a:t>
            </a:r>
            <a:r>
              <a:rPr lang="ru-RU" b="1" i="1" dirty="0" smtClean="0"/>
              <a:t> </a:t>
            </a:r>
            <a:r>
              <a:rPr lang="ru-RU" b="1" i="1" dirty="0" err="1"/>
              <a:t>оболонка</a:t>
            </a:r>
            <a:r>
              <a:rPr lang="ru-RU" b="1" dirty="0"/>
              <a:t> </a:t>
            </a:r>
            <a:r>
              <a:rPr lang="ru-RU" dirty="0"/>
              <a:t>добре </a:t>
            </a:r>
            <a:r>
              <a:rPr lang="ru-RU" dirty="0" err="1"/>
              <a:t>розвинена</a:t>
            </a:r>
            <a:r>
              <a:rPr lang="ru-RU" dirty="0"/>
              <a:t>,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колового</a:t>
            </a:r>
            <a:r>
              <a:rPr lang="ru-RU" dirty="0"/>
              <a:t> і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поздовжнього</a:t>
            </a:r>
            <a:r>
              <a:rPr lang="ru-RU" dirty="0"/>
              <a:t> </a:t>
            </a:r>
            <a:r>
              <a:rPr lang="ru-RU" dirty="0" err="1"/>
              <a:t>шарів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err="1" smtClean="0"/>
              <a:t>Зовнішня</a:t>
            </a:r>
            <a:r>
              <a:rPr lang="ru-RU" b="1" i="1" dirty="0" smtClean="0"/>
              <a:t> </a:t>
            </a:r>
            <a:r>
              <a:rPr lang="ru-RU" b="1" i="1" dirty="0" err="1"/>
              <a:t>оболонка</a:t>
            </a:r>
            <a:r>
              <a:rPr lang="ru-RU" b="1" i="1" dirty="0"/>
              <a:t> (</a:t>
            </a:r>
            <a:r>
              <a:rPr lang="ru-RU" b="1" i="1" dirty="0" err="1"/>
              <a:t>tunica</a:t>
            </a:r>
            <a:r>
              <a:rPr lang="ru-RU" b="1" i="1" dirty="0"/>
              <a:t> </a:t>
            </a:r>
            <a:r>
              <a:rPr lang="ru-RU" b="1" i="1" dirty="0" err="1"/>
              <a:t>adventitia</a:t>
            </a:r>
            <a:r>
              <a:rPr lang="ru-RU" b="1" i="1" dirty="0"/>
              <a:t>)</a:t>
            </a:r>
            <a:r>
              <a:rPr lang="ru-RU" b="1" dirty="0"/>
              <a:t> </a:t>
            </a:r>
            <a:r>
              <a:rPr lang="ru-RU" dirty="0" err="1"/>
              <a:t>побудована</a:t>
            </a:r>
            <a:r>
              <a:rPr lang="ru-RU" dirty="0"/>
              <a:t> з </a:t>
            </a:r>
            <a:r>
              <a:rPr lang="ru-RU" dirty="0" err="1"/>
              <a:t>пухкої</a:t>
            </a:r>
            <a:r>
              <a:rPr lang="ru-RU" dirty="0"/>
              <a:t> </a:t>
            </a:r>
            <a:r>
              <a:rPr lang="ru-RU" dirty="0" err="1"/>
              <a:t>сполучної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, у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еластичних</a:t>
            </a:r>
            <a:r>
              <a:rPr lang="ru-RU" dirty="0"/>
              <a:t> волокон.</a:t>
            </a:r>
          </a:p>
        </p:txBody>
      </p:sp>
    </p:spTree>
    <p:extLst>
      <p:ext uri="{BB962C8B-B14F-4D97-AF65-F5344CB8AC3E}">
        <p14:creationId xmlns:p14="http://schemas.microsoft.com/office/powerpoint/2010/main" val="191938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2845"/>
            <a:ext cx="8208912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/>
              <a:t>При з’єднанні ампули </a:t>
            </a:r>
            <a:r>
              <a:rPr lang="uk-UA" dirty="0" err="1"/>
              <a:t>сім’явиносної</a:t>
            </a:r>
            <a:r>
              <a:rPr lang="uk-UA" dirty="0"/>
              <a:t> протоки з вивідною протокою пухирчастої залози утворюється </a:t>
            </a:r>
            <a:r>
              <a:rPr lang="uk-UA" b="1" dirty="0" err="1"/>
              <a:t>сім’явипорскувальна</a:t>
            </a:r>
            <a:r>
              <a:rPr lang="uk-UA" b="1" dirty="0"/>
              <a:t> протока (</a:t>
            </a:r>
            <a:r>
              <a:rPr lang="ru-RU" b="1" dirty="0" err="1"/>
              <a:t>ductus</a:t>
            </a:r>
            <a:r>
              <a:rPr lang="ru-RU" b="1" dirty="0"/>
              <a:t> </a:t>
            </a:r>
            <a:r>
              <a:rPr lang="ru-RU" b="1" dirty="0" err="1"/>
              <a:t>ejaculatorius</a:t>
            </a:r>
            <a:r>
              <a:rPr lang="uk-UA" b="1" dirty="0"/>
              <a:t>),</a:t>
            </a:r>
            <a:r>
              <a:rPr lang="uk-UA" dirty="0"/>
              <a:t> довжиною приблизно 2 см. </a:t>
            </a:r>
            <a:endParaRPr lang="uk-UA" dirty="0" smtClean="0"/>
          </a:p>
          <a:p>
            <a:r>
              <a:rPr lang="uk-UA" dirty="0" smtClean="0"/>
              <a:t>Права </a:t>
            </a:r>
            <a:r>
              <a:rPr lang="uk-UA" dirty="0"/>
              <a:t>і ліва </a:t>
            </a:r>
            <a:r>
              <a:rPr lang="uk-UA" dirty="0" err="1"/>
              <a:t>сім’явипорскувальні</a:t>
            </a:r>
            <a:r>
              <a:rPr lang="uk-UA" dirty="0"/>
              <a:t> протоки пронизують передміхурову залозу і відкриваються в передміхурову частину сечівника з боків сім’яного горбка. </a:t>
            </a:r>
            <a:endParaRPr lang="uk-UA" dirty="0" smtClean="0"/>
          </a:p>
          <a:p>
            <a:r>
              <a:rPr lang="uk-UA" u="sng" dirty="0" smtClean="0"/>
              <a:t>Стінка </a:t>
            </a:r>
            <a:r>
              <a:rPr lang="uk-UA" u="sng" dirty="0" err="1"/>
              <a:t>сім’явипорскувальної</a:t>
            </a:r>
            <a:r>
              <a:rPr lang="uk-UA" u="sng" dirty="0"/>
              <a:t> протоки</a:t>
            </a:r>
            <a:r>
              <a:rPr lang="uk-UA" dirty="0"/>
              <a:t> </a:t>
            </a:r>
            <a:r>
              <a:rPr lang="uk-UA" dirty="0" smtClean="0"/>
              <a:t>складається </a:t>
            </a:r>
            <a:r>
              <a:rPr lang="uk-UA" dirty="0"/>
              <a:t>з трьох оболонок – слизової, м’язової і зовнішньої. </a:t>
            </a:r>
            <a:endParaRPr lang="uk-UA" dirty="0" smtClean="0"/>
          </a:p>
          <a:p>
            <a:r>
              <a:rPr lang="uk-UA" b="1" i="1" dirty="0" smtClean="0"/>
              <a:t>Слизова </a:t>
            </a:r>
            <a:r>
              <a:rPr lang="uk-UA" b="1" i="1" dirty="0"/>
              <a:t>оболонка</a:t>
            </a:r>
            <a:r>
              <a:rPr lang="uk-UA" b="1" dirty="0"/>
              <a:t> </a:t>
            </a:r>
            <a:r>
              <a:rPr lang="uk-UA" dirty="0"/>
              <a:t>утворює численні складки, вона вистелена одношаровим дворядним епітелієм, що складається з високих призматичних клітин. </a:t>
            </a:r>
            <a:endParaRPr lang="uk-UA" dirty="0" smtClean="0"/>
          </a:p>
          <a:p>
            <a:r>
              <a:rPr lang="ru-RU" b="1" i="1" dirty="0" err="1" smtClean="0"/>
              <a:t>М’язова</a:t>
            </a:r>
            <a:r>
              <a:rPr lang="ru-RU" b="1" i="1" dirty="0" smtClean="0"/>
              <a:t> </a:t>
            </a:r>
            <a:r>
              <a:rPr lang="ru-RU" b="1" i="1" dirty="0" err="1"/>
              <a:t>оболонка</a:t>
            </a:r>
            <a:r>
              <a:rPr lang="ru-RU" b="1" dirty="0"/>
              <a:t> </a:t>
            </a:r>
            <a:r>
              <a:rPr lang="ru-RU" dirty="0" err="1"/>
              <a:t>розвинена</a:t>
            </a:r>
            <a:r>
              <a:rPr lang="ru-RU" dirty="0"/>
              <a:t> </a:t>
            </a:r>
            <a:r>
              <a:rPr lang="ru-RU" dirty="0" err="1"/>
              <a:t>слабше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гладком’язові</a:t>
            </a:r>
            <a:r>
              <a:rPr lang="ru-RU" dirty="0"/>
              <a:t> пучки </a:t>
            </a:r>
            <a:r>
              <a:rPr lang="ru-RU" dirty="0" err="1"/>
              <a:t>вплітаються</a:t>
            </a:r>
            <a:r>
              <a:rPr lang="ru-RU" dirty="0"/>
              <a:t> в </a:t>
            </a:r>
            <a:r>
              <a:rPr lang="ru-RU" dirty="0" err="1"/>
              <a:t>м’язи</a:t>
            </a:r>
            <a:r>
              <a:rPr lang="ru-RU" dirty="0"/>
              <a:t> </a:t>
            </a:r>
            <a:r>
              <a:rPr lang="ru-RU" dirty="0" err="1"/>
              <a:t>передміхурової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b="1" i="1" dirty="0" err="1" smtClean="0"/>
              <a:t>Зовнішня</a:t>
            </a:r>
            <a:r>
              <a:rPr lang="ru-RU" b="1" i="1" dirty="0" smtClean="0"/>
              <a:t> </a:t>
            </a:r>
            <a:r>
              <a:rPr lang="ru-RU" b="1" i="1" dirty="0" err="1"/>
              <a:t>оболонка</a:t>
            </a:r>
            <a:r>
              <a:rPr lang="ru-RU" b="1" i="1" dirty="0"/>
              <a:t> (</a:t>
            </a:r>
            <a:r>
              <a:rPr lang="ru-RU" b="1" i="1" dirty="0" err="1"/>
              <a:t>tunica</a:t>
            </a:r>
            <a:r>
              <a:rPr lang="ru-RU" b="1" i="1" dirty="0"/>
              <a:t> </a:t>
            </a:r>
            <a:r>
              <a:rPr lang="ru-RU" b="1" i="1" dirty="0" err="1"/>
              <a:t>adventitia</a:t>
            </a:r>
            <a:r>
              <a:rPr lang="ru-RU" b="1" i="1" dirty="0"/>
              <a:t>)</a:t>
            </a:r>
            <a:r>
              <a:rPr lang="ru-RU" b="1" dirty="0"/>
              <a:t> </a:t>
            </a:r>
            <a:r>
              <a:rPr lang="ru-RU" dirty="0" err="1"/>
              <a:t>побудована</a:t>
            </a:r>
            <a:r>
              <a:rPr lang="ru-RU" dirty="0"/>
              <a:t> з </a:t>
            </a:r>
            <a:r>
              <a:rPr lang="ru-RU" dirty="0" err="1"/>
              <a:t>пухкої</a:t>
            </a:r>
            <a:r>
              <a:rPr lang="ru-RU" dirty="0"/>
              <a:t> </a:t>
            </a:r>
            <a:r>
              <a:rPr lang="ru-RU" dirty="0" err="1"/>
              <a:t>сполучної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, а </a:t>
            </a:r>
            <a:r>
              <a:rPr lang="ru-RU" dirty="0" err="1"/>
              <a:t>її</a:t>
            </a:r>
            <a:r>
              <a:rPr lang="ru-RU" dirty="0"/>
              <a:t> волокна </a:t>
            </a:r>
            <a:r>
              <a:rPr lang="ru-RU" dirty="0" err="1"/>
              <a:t>зростаються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стромою </a:t>
            </a:r>
            <a:r>
              <a:rPr lang="ru-RU" dirty="0" err="1"/>
              <a:t>передміхурової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617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816" y="2376297"/>
            <a:ext cx="3989136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 smtClean="0"/>
              <a:t>Передміхурова</a:t>
            </a:r>
            <a:r>
              <a:rPr lang="ru-RU" dirty="0" smtClean="0"/>
              <a:t> </a:t>
            </a:r>
            <a:r>
              <a:rPr lang="ru-RU" dirty="0" err="1"/>
              <a:t>залоза</a:t>
            </a:r>
            <a:r>
              <a:rPr lang="ru-RU" dirty="0"/>
              <a:t> за формою </a:t>
            </a:r>
            <a:r>
              <a:rPr lang="ru-RU" dirty="0" err="1"/>
              <a:t>подібна</a:t>
            </a:r>
            <a:r>
              <a:rPr lang="ru-RU" dirty="0"/>
              <a:t> до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сплощеного</a:t>
            </a:r>
            <a:r>
              <a:rPr lang="ru-RU" dirty="0"/>
              <a:t> у </a:t>
            </a:r>
            <a:r>
              <a:rPr lang="ru-RU" dirty="0" err="1"/>
              <a:t>передньозадньому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каштана.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/>
              <a:t>дорослого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</a:t>
            </a:r>
            <a:r>
              <a:rPr lang="ru-RU" dirty="0" err="1" smtClean="0"/>
              <a:t>залоза</a:t>
            </a:r>
            <a:r>
              <a:rPr lang="ru-RU" dirty="0" smtClean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середні</a:t>
            </a:r>
            <a:r>
              <a:rPr lang="ru-RU" dirty="0"/>
              <a:t> </a:t>
            </a:r>
            <a:r>
              <a:rPr lang="ru-RU" u="sng" dirty="0" err="1"/>
              <a:t>розміри</a:t>
            </a:r>
            <a:r>
              <a:rPr lang="ru-RU" u="sng" dirty="0"/>
              <a:t>: </a:t>
            </a:r>
            <a:endParaRPr lang="ru-RU" u="sng" dirty="0" smtClean="0"/>
          </a:p>
          <a:p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/>
              <a:t>– 2–3 см, </a:t>
            </a:r>
            <a:endParaRPr lang="ru-RU" dirty="0" smtClean="0"/>
          </a:p>
          <a:p>
            <a:r>
              <a:rPr lang="ru-RU" dirty="0" err="1" smtClean="0"/>
              <a:t>товщина</a:t>
            </a:r>
            <a:r>
              <a:rPr lang="ru-RU" dirty="0" smtClean="0"/>
              <a:t> </a:t>
            </a:r>
            <a:r>
              <a:rPr lang="ru-RU" dirty="0"/>
              <a:t>– 2–2,5 см, </a:t>
            </a:r>
            <a:endParaRPr lang="ru-RU" dirty="0" smtClean="0"/>
          </a:p>
          <a:p>
            <a:r>
              <a:rPr lang="ru-RU" dirty="0" smtClean="0"/>
              <a:t>ширина </a:t>
            </a:r>
            <a:r>
              <a:rPr lang="ru-RU" dirty="0"/>
              <a:t>(поперечник) – до 4 см, </a:t>
            </a:r>
            <a:endParaRPr lang="ru-RU" dirty="0" smtClean="0"/>
          </a:p>
          <a:p>
            <a:r>
              <a:rPr lang="ru-RU" dirty="0" err="1" smtClean="0"/>
              <a:t>маса</a:t>
            </a:r>
            <a:r>
              <a:rPr lang="ru-RU" dirty="0" smtClean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18–25 г. </a:t>
            </a:r>
            <a:r>
              <a:rPr lang="ru-RU" dirty="0" err="1"/>
              <a:t>Залоза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щільну</a:t>
            </a:r>
            <a:r>
              <a:rPr lang="ru-RU" dirty="0"/>
              <a:t> </a:t>
            </a:r>
            <a:r>
              <a:rPr lang="ru-RU" dirty="0" err="1"/>
              <a:t>консистенцію</a:t>
            </a:r>
            <a:r>
              <a:rPr lang="ru-RU" dirty="0"/>
              <a:t>, </a:t>
            </a:r>
            <a:r>
              <a:rPr lang="ru-RU" dirty="0" err="1"/>
              <a:t>сірувато-червоний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.</a:t>
            </a:r>
          </a:p>
          <a:p>
            <a:r>
              <a:rPr lang="ru-RU" dirty="0" err="1"/>
              <a:t>Передміхурова</a:t>
            </a:r>
            <a:r>
              <a:rPr lang="ru-RU" dirty="0"/>
              <a:t> </a:t>
            </a:r>
            <a:r>
              <a:rPr lang="ru-RU" dirty="0" err="1"/>
              <a:t>залоза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в </a:t>
            </a:r>
            <a:r>
              <a:rPr lang="ru-RU" dirty="0" err="1"/>
              <a:t>передньонижній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малого таза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сечовим</a:t>
            </a:r>
            <a:r>
              <a:rPr lang="ru-RU" dirty="0"/>
              <a:t> </a:t>
            </a:r>
            <a:r>
              <a:rPr lang="ru-RU" dirty="0" err="1"/>
              <a:t>міхуром</a:t>
            </a:r>
            <a:r>
              <a:rPr lang="ru-RU" dirty="0"/>
              <a:t> над </a:t>
            </a:r>
            <a:r>
              <a:rPr lang="ru-RU" dirty="0" err="1"/>
              <a:t>сечово-статевою</a:t>
            </a:r>
            <a:r>
              <a:rPr lang="ru-RU" dirty="0"/>
              <a:t> </a:t>
            </a:r>
            <a:r>
              <a:rPr lang="ru-RU" dirty="0" err="1"/>
              <a:t>ділянкою</a:t>
            </a:r>
            <a:r>
              <a:rPr lang="ru-RU" dirty="0"/>
              <a:t> </a:t>
            </a:r>
            <a:r>
              <a:rPr lang="ru-RU" dirty="0" err="1"/>
              <a:t>промежини</a:t>
            </a:r>
            <a:r>
              <a:rPr lang="ru-RU" dirty="0"/>
              <a:t>. </a:t>
            </a:r>
          </a:p>
        </p:txBody>
      </p:sp>
      <p:pic>
        <p:nvPicPr>
          <p:cNvPr id="9218" name="Picture 2" descr="Картинки по запросу &quot;предстательная железа анатом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76297"/>
            <a:ext cx="5004048" cy="42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b="1" dirty="0"/>
              <a:t>Передміхурова залоза (</a:t>
            </a:r>
            <a:r>
              <a:rPr lang="ru-RU" b="1" dirty="0" err="1"/>
              <a:t>prostata</a:t>
            </a:r>
            <a:r>
              <a:rPr lang="uk-UA" b="1" dirty="0"/>
              <a:t>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816" y="764704"/>
            <a:ext cx="8813672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Передміхурова залоза </a:t>
            </a:r>
            <a:r>
              <a:rPr lang="uk-UA" dirty="0">
                <a:solidFill>
                  <a:prstClr val="black"/>
                </a:solidFill>
              </a:rPr>
              <a:t>– непарний залозисто-м’язовий орган, що виділяє слизовий секрет, який розріджує сперму і посилює рухомість сперматозоїдів. </a:t>
            </a:r>
            <a:endParaRPr lang="uk-UA" dirty="0" smtClean="0">
              <a:solidFill>
                <a:prstClr val="black"/>
              </a:solidFill>
            </a:endParaRPr>
          </a:p>
          <a:p>
            <a:pPr lvl="0"/>
            <a:r>
              <a:rPr lang="uk-UA" dirty="0" smtClean="0">
                <a:solidFill>
                  <a:prstClr val="black"/>
                </a:solidFill>
              </a:rPr>
              <a:t>Як </a:t>
            </a:r>
            <a:r>
              <a:rPr lang="uk-UA" dirty="0">
                <a:solidFill>
                  <a:prstClr val="black"/>
                </a:solidFill>
              </a:rPr>
              <a:t>ендокринний орган, передміхурова залоза виділяє у кров біологічно активні речовини – </a:t>
            </a:r>
            <a:r>
              <a:rPr lang="uk-UA" dirty="0" err="1">
                <a:solidFill>
                  <a:prstClr val="black"/>
                </a:solidFill>
              </a:rPr>
              <a:t>простагландини</a:t>
            </a:r>
            <a:r>
              <a:rPr lang="uk-UA" dirty="0">
                <a:solidFill>
                  <a:prstClr val="black"/>
                </a:solidFill>
              </a:rPr>
              <a:t>, які регулюють синтез чоловічих статевих гормонів і процеси сперматогенезу, стимулюють ріст нервів, скорочення гладких </a:t>
            </a:r>
            <a:r>
              <a:rPr lang="uk-UA" dirty="0" err="1">
                <a:solidFill>
                  <a:prstClr val="black"/>
                </a:solidFill>
              </a:rPr>
              <a:t>міоцитів</a:t>
            </a:r>
            <a:r>
              <a:rPr lang="uk-UA" dirty="0">
                <a:solidFill>
                  <a:prstClr val="black"/>
                </a:solidFill>
              </a:rPr>
              <a:t> тощо.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6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b="7929"/>
          <a:stretch/>
        </p:blipFill>
        <p:spPr bwMode="auto">
          <a:xfrm>
            <a:off x="2843808" y="2768836"/>
            <a:ext cx="6300193" cy="40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dirty="0" err="1"/>
              <a:t>Зовнішні</a:t>
            </a:r>
            <a:r>
              <a:rPr lang="ru-RU" b="1" dirty="0"/>
              <a:t> </a:t>
            </a:r>
            <a:r>
              <a:rPr lang="ru-RU" b="1" dirty="0" err="1"/>
              <a:t>чоловічі</a:t>
            </a:r>
            <a:r>
              <a:rPr lang="ru-RU" b="1" dirty="0"/>
              <a:t> </a:t>
            </a:r>
            <a:r>
              <a:rPr lang="ru-RU" b="1" dirty="0" err="1"/>
              <a:t>статеві</a:t>
            </a:r>
            <a:r>
              <a:rPr lang="ru-RU" b="1" dirty="0"/>
              <a:t> </a:t>
            </a:r>
            <a:r>
              <a:rPr lang="ru-RU" b="1" dirty="0" err="1" smtClean="0"/>
              <a:t>органи</a:t>
            </a:r>
            <a:endParaRPr lang="ru-RU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67240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877289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b="1" dirty="0" err="1"/>
              <a:t>зовнішніх</a:t>
            </a:r>
            <a:r>
              <a:rPr lang="ru-RU" b="1" dirty="0"/>
              <a:t> </a:t>
            </a:r>
            <a:r>
              <a:rPr lang="ru-RU" b="1" dirty="0" err="1"/>
              <a:t>чоловічих</a:t>
            </a:r>
            <a:r>
              <a:rPr lang="ru-RU" b="1" dirty="0"/>
              <a:t> </a:t>
            </a:r>
            <a:r>
              <a:rPr lang="ru-RU" b="1" dirty="0" err="1"/>
              <a:t>статевих</a:t>
            </a:r>
            <a:r>
              <a:rPr lang="ru-RU" b="1" dirty="0"/>
              <a:t> </a:t>
            </a:r>
            <a:r>
              <a:rPr lang="ru-RU" b="1" dirty="0" err="1"/>
              <a:t>органів</a:t>
            </a:r>
            <a:r>
              <a:rPr lang="ru-RU" b="1" dirty="0"/>
              <a:t>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masculina</a:t>
            </a:r>
            <a:r>
              <a:rPr lang="ru-RU" b="1" dirty="0"/>
              <a:t> </a:t>
            </a:r>
            <a:r>
              <a:rPr lang="ru-RU" b="1" dirty="0" err="1"/>
              <a:t>externa</a:t>
            </a:r>
            <a:r>
              <a:rPr lang="ru-RU" b="1" dirty="0"/>
              <a:t>)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калитка і </a:t>
            </a:r>
            <a:r>
              <a:rPr lang="ru-RU" dirty="0" err="1"/>
              <a:t>статевий</a:t>
            </a:r>
            <a:r>
              <a:rPr lang="ru-RU" dirty="0"/>
              <a:t> член (</a:t>
            </a:r>
            <a:r>
              <a:rPr lang="ru-RU" dirty="0" err="1"/>
              <a:t>прутень</a:t>
            </a:r>
            <a:r>
              <a:rPr lang="ru-RU" dirty="0"/>
              <a:t>).</a:t>
            </a:r>
          </a:p>
          <a:p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36866" y="4077071"/>
            <a:ext cx="27069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Калитка (</a:t>
            </a:r>
            <a:r>
              <a:rPr lang="ru-RU" b="1" dirty="0" err="1">
                <a:solidFill>
                  <a:prstClr val="black"/>
                </a:solidFill>
              </a:rPr>
              <a:t>scrotum</a:t>
            </a:r>
            <a:r>
              <a:rPr lang="ru-RU" b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являє собою мішкоподібне випинання передньої стінки черевної порожнини, </a:t>
            </a:r>
            <a:r>
              <a:rPr lang="ru-RU" dirty="0" err="1">
                <a:solidFill>
                  <a:prstClr val="black"/>
                </a:solidFill>
              </a:rPr>
              <a:t>розташованого</a:t>
            </a:r>
            <a:r>
              <a:rPr lang="ru-RU" dirty="0">
                <a:solidFill>
                  <a:prstClr val="black"/>
                </a:solidFill>
              </a:rPr>
              <a:t> за </a:t>
            </a:r>
            <a:r>
              <a:rPr lang="ru-RU" dirty="0" err="1">
                <a:solidFill>
                  <a:prstClr val="black"/>
                </a:solidFill>
              </a:rPr>
              <a:t>коренем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статевого</a:t>
            </a:r>
            <a:r>
              <a:rPr lang="ru-RU" dirty="0">
                <a:solidFill>
                  <a:prstClr val="black"/>
                </a:solidFill>
              </a:rPr>
              <a:t> члена, </a:t>
            </a:r>
            <a:r>
              <a:rPr lang="ru-RU" dirty="0" err="1">
                <a:solidFill>
                  <a:prstClr val="black"/>
                </a:solidFill>
              </a:rPr>
              <a:t>що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містить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117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4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15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6993" r="4385" b="9105"/>
          <a:stretch/>
        </p:blipFill>
        <p:spPr bwMode="auto">
          <a:xfrm>
            <a:off x="251520" y="1052736"/>
            <a:ext cx="85689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uk-UA" sz="6000" b="1" dirty="0" smtClean="0"/>
              <a:t>Оболонки яєчка і калитки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05990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01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/>
              <a:t>Статевий член (</a:t>
            </a:r>
            <a:r>
              <a:rPr lang="uk-UA" sz="6000" b="1" dirty="0" err="1"/>
              <a:t>penis</a:t>
            </a:r>
            <a:r>
              <a:rPr lang="uk-UA" sz="6000" b="1" dirty="0"/>
              <a:t>) </a:t>
            </a:r>
            <a:endParaRPr lang="ru-RU" sz="6000" b="1" dirty="0"/>
          </a:p>
        </p:txBody>
      </p:sp>
      <p:pic>
        <p:nvPicPr>
          <p:cNvPr id="4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36907"/>
            <a:ext cx="5760640" cy="56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6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696744" cy="618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99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¼Ð¾ÑÐµÐ¿Ð¾Ð»Ð¾Ð²Ð°Ñ Ð´Ð¸Ð°ÑÑÐ°Ð³Ð¼Ð° ÑÐ°Ð·Ð° Ð¼ÑÐ¶ÑÐºÐ°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43397"/>
            <a:ext cx="4932040" cy="319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Ð°ÑÑÐ¸Ð½ÐºÐ¸ Ð¿Ð¾ Ð·Ð°Ð¿ÑÐ¾ÑÑ Ð¼ÑÐ¶ÑÐºÐ¸Ðµ Ð¿Ð¾Ð»Ð¾Ð²ÑÐµ Ð¾ÑÐ³Ð°Ð½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84711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" y="116632"/>
            <a:ext cx="4496884" cy="44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0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мочевыделительная сист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636912"/>
            <a:ext cx="7848872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6672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До </a:t>
            </a:r>
            <a:r>
              <a:rPr lang="uk-UA" sz="2000" b="1" dirty="0"/>
              <a:t>статевих систем (</a:t>
            </a:r>
            <a:r>
              <a:rPr lang="ru-RU" sz="2000" b="1" dirty="0" err="1"/>
              <a:t>systemata</a:t>
            </a:r>
            <a:r>
              <a:rPr lang="ru-RU" sz="2000" b="1" dirty="0"/>
              <a:t> </a:t>
            </a:r>
            <a:r>
              <a:rPr lang="ru-RU" sz="2000" b="1" dirty="0" err="1"/>
              <a:t>genitalia</a:t>
            </a:r>
            <a:r>
              <a:rPr lang="uk-UA" sz="2000" b="1" dirty="0"/>
              <a:t>) </a:t>
            </a:r>
            <a:r>
              <a:rPr lang="uk-UA" sz="2000" dirty="0"/>
              <a:t>належать </a:t>
            </a:r>
            <a:r>
              <a:rPr lang="uk-UA" sz="2000" b="1" dirty="0"/>
              <a:t>чоловіча статева система (</a:t>
            </a:r>
            <a:r>
              <a:rPr lang="ru-RU" sz="2000" b="1" dirty="0" err="1"/>
              <a:t>systema</a:t>
            </a:r>
            <a:r>
              <a:rPr lang="ru-RU" sz="2000" b="1" dirty="0"/>
              <a:t> </a:t>
            </a:r>
            <a:r>
              <a:rPr lang="ru-RU" sz="2000" b="1" dirty="0" err="1"/>
              <a:t>genitale</a:t>
            </a:r>
            <a:r>
              <a:rPr lang="ru-RU" sz="2000" b="1" dirty="0"/>
              <a:t> </a:t>
            </a:r>
            <a:r>
              <a:rPr lang="ru-RU" sz="2000" b="1" dirty="0" err="1"/>
              <a:t>masculinum</a:t>
            </a:r>
            <a:r>
              <a:rPr lang="uk-UA" sz="2000" b="1" dirty="0"/>
              <a:t>) </a:t>
            </a:r>
            <a:r>
              <a:rPr lang="uk-UA" sz="2000" dirty="0"/>
              <a:t>і</a:t>
            </a:r>
            <a:r>
              <a:rPr lang="uk-UA" sz="2000" b="1" dirty="0"/>
              <a:t> жіноча статева система (</a:t>
            </a:r>
            <a:r>
              <a:rPr lang="ru-RU" sz="2000" b="1" dirty="0" err="1"/>
              <a:t>systema</a:t>
            </a:r>
            <a:r>
              <a:rPr lang="ru-RU" sz="2000" b="1" dirty="0"/>
              <a:t> </a:t>
            </a:r>
            <a:r>
              <a:rPr lang="ru-RU" sz="2000" b="1" dirty="0" err="1"/>
              <a:t>genitale</a:t>
            </a:r>
            <a:r>
              <a:rPr lang="ru-RU" sz="2000" b="1" dirty="0"/>
              <a:t> </a:t>
            </a:r>
            <a:r>
              <a:rPr lang="ru-RU" sz="2000" b="1" dirty="0" err="1"/>
              <a:t>femininum</a:t>
            </a:r>
            <a:r>
              <a:rPr lang="uk-UA" sz="2000" b="1" dirty="0"/>
              <a:t>)</a:t>
            </a:r>
            <a:r>
              <a:rPr lang="uk-UA" sz="2000" dirty="0"/>
              <a:t>. </a:t>
            </a:r>
            <a:endParaRPr lang="en-US" sz="2000" dirty="0" smtClean="0"/>
          </a:p>
          <a:p>
            <a:r>
              <a:rPr lang="uk-UA" sz="2000" dirty="0" smtClean="0"/>
              <a:t>Кожна </a:t>
            </a:r>
            <a:r>
              <a:rPr lang="uk-UA" sz="2000" dirty="0"/>
              <a:t>з цих систем складається зі </a:t>
            </a:r>
            <a:r>
              <a:rPr lang="uk-UA" sz="2000" b="1" dirty="0"/>
              <a:t>статевих органів (</a:t>
            </a:r>
            <a:r>
              <a:rPr lang="ru-RU" sz="2000" b="1" dirty="0" err="1"/>
              <a:t>organa</a:t>
            </a:r>
            <a:r>
              <a:rPr lang="ru-RU" sz="2000" b="1" dirty="0"/>
              <a:t> </a:t>
            </a:r>
            <a:r>
              <a:rPr lang="ru-RU" sz="2000" b="1" dirty="0" err="1"/>
              <a:t>genitalia</a:t>
            </a:r>
            <a:r>
              <a:rPr lang="uk-UA" sz="2000" b="1" dirty="0"/>
              <a:t>)</a:t>
            </a:r>
            <a:r>
              <a:rPr lang="uk-UA" sz="2000" dirty="0"/>
              <a:t>, які виконують функцію розмноження і є визначальними ознаками статі. </a:t>
            </a:r>
            <a:endParaRPr lang="en-US" sz="2000" dirty="0" smtClean="0"/>
          </a:p>
          <a:p>
            <a:r>
              <a:rPr lang="uk-UA" sz="2000" u="sng" dirty="0" smtClean="0"/>
              <a:t>За </a:t>
            </a:r>
            <a:r>
              <a:rPr lang="uk-UA" sz="2000" u="sng" dirty="0"/>
              <a:t>розташуванням статеві органи підрозділяють на внутрішні та зовнішні.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val="1222429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/>
              <a:t>Жіночі статеві органи</a:t>
            </a:r>
            <a:r>
              <a:rPr lang="uk-UA" sz="6000" dirty="0"/>
              <a:t> </a:t>
            </a:r>
            <a:endParaRPr lang="ru-RU" sz="6000" dirty="0"/>
          </a:p>
        </p:txBody>
      </p:sp>
      <p:pic>
        <p:nvPicPr>
          <p:cNvPr id="3074" name="Picture 2" descr="ÐÐ°ÑÑÐ¸Ð½ÐºÐ¸ Ð¿Ð¾ Ð·Ð°Ð¿ÑÐ¾ÑÑ Ð¶ÐµÐ½ÑÐºÐ¸Ðµ Ð¿Ð¾Ð»Ð¾Ð²ÑÐµ Ð¾ÑÐ³Ð°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6753"/>
            <a:ext cx="5438775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78195" y="1268760"/>
            <a:ext cx="32862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Жіноча статева система</a:t>
            </a:r>
            <a:r>
              <a:rPr lang="uk-UA" b="1" dirty="0"/>
              <a:t> </a:t>
            </a:r>
            <a:r>
              <a:rPr lang="uk-UA" dirty="0"/>
              <a:t>складається з </a:t>
            </a:r>
            <a:r>
              <a:rPr lang="uk-UA" b="1" dirty="0"/>
              <a:t>внутрішніх жіночих статевих органів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feminina</a:t>
            </a:r>
            <a:r>
              <a:rPr lang="ru-RU" b="1" dirty="0"/>
              <a:t> </a:t>
            </a:r>
            <a:r>
              <a:rPr lang="ru-RU" b="1" dirty="0" err="1"/>
              <a:t>interna</a:t>
            </a:r>
            <a:r>
              <a:rPr lang="uk-UA" b="1" dirty="0"/>
              <a:t>)</a:t>
            </a:r>
            <a:r>
              <a:rPr lang="uk-UA" dirty="0"/>
              <a:t> – яєчники, маткові труби, матка і піхва, і </a:t>
            </a:r>
            <a:r>
              <a:rPr lang="uk-UA" b="1" dirty="0"/>
              <a:t>зовнішніх жіночих статевих органів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feminina</a:t>
            </a:r>
            <a:r>
              <a:rPr lang="ru-RU" b="1" dirty="0"/>
              <a:t> </a:t>
            </a:r>
            <a:r>
              <a:rPr lang="ru-RU" b="1" dirty="0" err="1"/>
              <a:t>externa</a:t>
            </a:r>
            <a:r>
              <a:rPr lang="uk-UA" b="1" dirty="0"/>
              <a:t>)</a:t>
            </a:r>
            <a:r>
              <a:rPr lang="uk-UA" dirty="0"/>
              <a:t> – жіноча соромітна ділянка (</a:t>
            </a:r>
            <a:r>
              <a:rPr lang="uk-UA" dirty="0" err="1"/>
              <a:t>вульва</a:t>
            </a:r>
            <a:r>
              <a:rPr lang="uk-UA" dirty="0"/>
              <a:t>) і клітор.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336704" cy="58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22"/>
          </a:xfrm>
        </p:spPr>
        <p:txBody>
          <a:bodyPr>
            <a:noAutofit/>
          </a:bodyPr>
          <a:lstStyle/>
          <a:p>
            <a:r>
              <a:rPr lang="uk-UA" b="1" i="1" dirty="0"/>
              <a:t>Внутрішні жіночі статеві органи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98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/>
              <a:t>Яєчник (</a:t>
            </a:r>
            <a:r>
              <a:rPr lang="uk-UA" b="1" dirty="0" err="1"/>
              <a:t>ovarium</a:t>
            </a:r>
            <a:r>
              <a:rPr lang="uk-UA" b="1" dirty="0"/>
              <a:t>) </a:t>
            </a:r>
            <a:endParaRPr lang="ru-RU" b="1" dirty="0"/>
          </a:p>
        </p:txBody>
      </p:sp>
      <p:pic>
        <p:nvPicPr>
          <p:cNvPr id="15362" name="Picture 2" descr="ÐÐ°ÑÑÐ¸Ð½ÐºÐ¸ Ð¿Ð¾ Ð·Ð°Ð¿ÑÐ¾ÑÑ ÑÐ¸ÑÐ½Ð¸Ðº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55" y="2420888"/>
            <a:ext cx="588297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ºÑÐ¾Ð²Ð¾ÑÐ½Ð°Ð±Ð¶ÐµÐ½Ð¸Ðµ ÑÐ¸ÑÐ½Ð¸ÐºÐ¾Ð²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3123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2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ÑÐ¸ÑÐ½Ð¸Ðº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943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01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natom.ua/wp-content/uploads/Screenshot-at-Dec-09-00-04-43-1024x6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7"/>
            <a:ext cx="91440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69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natom.ua/wp-content/uploads/Screenshot-at-Dec-09-00-37-44-1024x7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5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09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2879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1066130"/>
          </a:xfrm>
        </p:spPr>
        <p:txBody>
          <a:bodyPr>
            <a:normAutofit/>
          </a:bodyPr>
          <a:lstStyle/>
          <a:p>
            <a:r>
              <a:rPr lang="uk-UA" sz="6000" b="1" dirty="0"/>
              <a:t>Матка (</a:t>
            </a:r>
            <a:r>
              <a:rPr lang="uk-UA" sz="6000" b="1" dirty="0" err="1"/>
              <a:t>uterus</a:t>
            </a:r>
            <a:r>
              <a:rPr lang="uk-UA" sz="6000" b="1" dirty="0"/>
              <a:t>)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591209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Топографія матки</a:t>
            </a:r>
            <a:endParaRPr lang="ru-RU" dirty="0"/>
          </a:p>
        </p:txBody>
      </p:sp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847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1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6179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28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8"/>
            <a:ext cx="9108504" cy="45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8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28" y="1196752"/>
            <a:ext cx="540821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50" y="1184905"/>
            <a:ext cx="3621279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До </a:t>
            </a:r>
            <a:r>
              <a:rPr lang="uk-UA" b="1" dirty="0"/>
              <a:t>внутрішніх чоловічих статевих органів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masculina</a:t>
            </a:r>
            <a:r>
              <a:rPr lang="ru-RU" b="1" dirty="0"/>
              <a:t> </a:t>
            </a:r>
            <a:r>
              <a:rPr lang="ru-RU" b="1" dirty="0" err="1"/>
              <a:t>interna</a:t>
            </a:r>
            <a:r>
              <a:rPr lang="uk-UA" b="1" dirty="0"/>
              <a:t>) </a:t>
            </a:r>
            <a:r>
              <a:rPr lang="uk-UA" dirty="0"/>
              <a:t>належать статеві залози – яєчка (з </a:t>
            </a:r>
            <a:r>
              <a:rPr lang="uk-UA" dirty="0" err="1"/>
              <a:t>над’яєчками</a:t>
            </a:r>
            <a:r>
              <a:rPr lang="uk-UA" dirty="0"/>
              <a:t>), де утворюються чоловічі статеві клітини (сперматозоїди) і виробляються статеві гормони, </a:t>
            </a:r>
            <a:r>
              <a:rPr lang="uk-UA" dirty="0" err="1"/>
              <a:t>сім’явиносні</a:t>
            </a:r>
            <a:r>
              <a:rPr lang="uk-UA" dirty="0"/>
              <a:t> протоки, пухирчасті </a:t>
            </a:r>
            <a:r>
              <a:rPr lang="uk-UA" dirty="0" smtClean="0"/>
              <a:t>залози, </a:t>
            </a:r>
            <a:r>
              <a:rPr lang="uk-UA" dirty="0" err="1"/>
              <a:t>сім’явипорскувальні</a:t>
            </a:r>
            <a:r>
              <a:rPr lang="uk-UA" dirty="0"/>
              <a:t> протоки, передміхурова залоза, цибулинно-сечівникові залози. </a:t>
            </a:r>
            <a:endParaRPr lang="uk-UA" dirty="0" smtClean="0"/>
          </a:p>
          <a:p>
            <a:r>
              <a:rPr lang="uk-UA" dirty="0" smtClean="0"/>
              <a:t>До </a:t>
            </a:r>
            <a:r>
              <a:rPr lang="uk-UA" b="1" dirty="0"/>
              <a:t>зовнішніх чоловічих статевих органів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masculina</a:t>
            </a:r>
            <a:r>
              <a:rPr lang="ru-RU" b="1" dirty="0"/>
              <a:t> </a:t>
            </a:r>
            <a:r>
              <a:rPr lang="ru-RU" b="1" dirty="0" err="1"/>
              <a:t>externa</a:t>
            </a:r>
            <a:r>
              <a:rPr lang="uk-UA" b="1" dirty="0"/>
              <a:t>) </a:t>
            </a:r>
            <a:r>
              <a:rPr lang="uk-UA" dirty="0"/>
              <a:t>належить калитка і статевий член. </a:t>
            </a:r>
            <a:endParaRPr lang="en-US" dirty="0" smtClean="0"/>
          </a:p>
          <a:p>
            <a:r>
              <a:rPr lang="ru-RU" dirty="0" err="1" smtClean="0"/>
              <a:t>Чоловічий</a:t>
            </a:r>
            <a:r>
              <a:rPr lang="ru-RU" dirty="0" smtClean="0"/>
              <a:t> </a:t>
            </a:r>
            <a:r>
              <a:rPr lang="ru-RU" dirty="0" err="1"/>
              <a:t>сечівник</a:t>
            </a:r>
            <a:r>
              <a:rPr lang="ru-RU" dirty="0"/>
              <a:t> служить не </a:t>
            </a:r>
            <a:r>
              <a:rPr lang="ru-RU" dirty="0" err="1"/>
              <a:t>тільки</a:t>
            </a:r>
            <a:r>
              <a:rPr lang="ru-RU" dirty="0"/>
              <a:t> для </a:t>
            </a:r>
            <a:r>
              <a:rPr lang="ru-RU" dirty="0" err="1"/>
              <a:t>виведення</a:t>
            </a:r>
            <a:r>
              <a:rPr lang="ru-RU" dirty="0"/>
              <a:t> </a:t>
            </a:r>
            <a:r>
              <a:rPr lang="ru-RU" dirty="0" err="1"/>
              <a:t>сечі</a:t>
            </a:r>
            <a:r>
              <a:rPr lang="ru-RU" dirty="0"/>
              <a:t>, але й для </a:t>
            </a:r>
            <a:r>
              <a:rPr lang="ru-RU" dirty="0" err="1"/>
              <a:t>проходження</a:t>
            </a:r>
            <a:r>
              <a:rPr lang="ru-RU" dirty="0"/>
              <a:t> </a:t>
            </a:r>
            <a:r>
              <a:rPr lang="ru-RU" dirty="0" err="1"/>
              <a:t>сперми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надходить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з </a:t>
            </a:r>
            <a:r>
              <a:rPr lang="ru-RU" dirty="0" err="1"/>
              <a:t>сім’явипорскувальних</a:t>
            </a:r>
            <a:r>
              <a:rPr lang="ru-RU" dirty="0"/>
              <a:t> проток.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3599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Ч</a:t>
            </a:r>
            <a:r>
              <a:rPr lang="uk-UA" b="1" dirty="0" smtClean="0"/>
              <a:t>оловіча </a:t>
            </a:r>
            <a:r>
              <a:rPr lang="uk-UA" b="1" dirty="0"/>
              <a:t>статева система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ru-RU" b="1" dirty="0" err="1"/>
              <a:t>systema</a:t>
            </a:r>
            <a:r>
              <a:rPr lang="ru-RU" b="1" dirty="0"/>
              <a:t> </a:t>
            </a:r>
            <a:r>
              <a:rPr lang="ru-RU" b="1" dirty="0" err="1"/>
              <a:t>genitale</a:t>
            </a:r>
            <a:r>
              <a:rPr lang="ru-RU" b="1" dirty="0"/>
              <a:t> </a:t>
            </a:r>
            <a:r>
              <a:rPr lang="ru-RU" b="1" dirty="0" err="1"/>
              <a:t>masculinum</a:t>
            </a:r>
            <a:r>
              <a:rPr lang="uk-UA" b="1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64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Ð°ÑÑÐ¸Ð½ÐºÐ¸ Ð¿Ð¾ Ð·Ð°Ð¿ÑÐ¾ÑÑ Ð¿Ð¾Ð»Ð¾Ð¶ÐµÐ½Ð¸Ðµ Ð¼Ð°ÑÐºÐ¸ Ð² Ð½Ð¾ÑÐ¼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4118"/>
            <a:ext cx="4152924" cy="32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4474839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Положення матки</a:t>
            </a:r>
            <a:endParaRPr lang="ru-RU" b="1" dirty="0"/>
          </a:p>
        </p:txBody>
      </p:sp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56074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90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9"/>
            <a:ext cx="7020272" cy="509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ÑÐ¾ÑÐ¼Ñ Ð¼Ð°ÑÐºÐ¸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94620"/>
            <a:ext cx="280831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Ð¾ÑÐ¼Ñ Ð¼Ð°ÑÐºÐ¸ Ð°Ð½Ð°ÑÐ¾Ð¼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4669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85750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47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anatom.ua/wp-content/uploads/Screenshot-at-Dec-09-00-50-52-1024x7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76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anatom.ua/wp-content/uploads/Screenshot-at-Dec-09-00-51-22-1024x7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79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anatom.ua/wp-content/uploads/Screenshot-at-Dec-09-00-51-08-1024x7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3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92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8401050" cy="67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23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dirty="0" smtClean="0"/>
              <a:t>Патологічні форми матки</a:t>
            </a:r>
            <a:endParaRPr lang="ru-RU" dirty="0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83"/>
            <a:ext cx="5715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26322" r="61047" b="16594"/>
          <a:stretch/>
        </p:blipFill>
        <p:spPr bwMode="auto">
          <a:xfrm>
            <a:off x="5715000" y="1484784"/>
            <a:ext cx="3290130" cy="417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300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/>
              <a:t>Зв'язковий апарат матки</a:t>
            </a:r>
            <a:endParaRPr lang="ru-RU" b="1" dirty="0"/>
          </a:p>
        </p:txBody>
      </p:sp>
      <p:pic>
        <p:nvPicPr>
          <p:cNvPr id="8194" name="Picture 2" descr="ÐÐ°ÑÑÐ¸Ð½ÐºÐ¸ Ð¿Ð¾ Ð·Ð°Ð¿ÑÐ¾ÑÑ ÑÐ²ÑÐ·Ð¾ÑÐ½ÑÐ¹ Ð°Ð¿Ð¿Ð°ÑÐ°Ñ Ð¼Ð°ÑÐº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37465"/>
            <a:ext cx="5048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37112"/>
            <a:ext cx="4920481" cy="23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42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83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02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Опущення і випадіння матки</a:t>
            </a:r>
            <a:endParaRPr lang="ru-RU" dirty="0"/>
          </a:p>
        </p:txBody>
      </p:sp>
      <p:pic>
        <p:nvPicPr>
          <p:cNvPr id="10242" name="Picture 2" descr="ÐÐ°ÑÑÐ¸Ð½ÐºÐ¸ Ð¿Ð¾ Ð·Ð°Ð¿ÑÐ¾ÑÑ ÑÐ²ÑÐ·Ð¾ÑÐ½ÑÐ¹ Ð°Ð¿Ð¿Ð°ÑÐ°Ñ Ð¼Ð°ÑÐº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49605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8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&quot;большой сальник анатом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53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34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15" y="0"/>
            <a:ext cx="9086185" cy="908720"/>
          </a:xfrm>
        </p:spPr>
        <p:txBody>
          <a:bodyPr>
            <a:normAutofit/>
          </a:bodyPr>
          <a:lstStyle/>
          <a:p>
            <a:r>
              <a:rPr lang="ru-RU" sz="2800" b="1" dirty="0"/>
              <a:t>Маткова труба (</a:t>
            </a:r>
            <a:r>
              <a:rPr lang="ru-RU" sz="2800" b="1" dirty="0" err="1"/>
              <a:t>tuba</a:t>
            </a:r>
            <a:r>
              <a:rPr lang="ru-RU" sz="2800" b="1" dirty="0"/>
              <a:t> </a:t>
            </a:r>
            <a:r>
              <a:rPr lang="ru-RU" sz="2800" b="1" dirty="0" err="1"/>
              <a:t>uterinа</a:t>
            </a:r>
            <a:r>
              <a:rPr lang="ru-RU" sz="2800" b="1" dirty="0"/>
              <a:t>; </a:t>
            </a:r>
            <a:r>
              <a:rPr lang="ru-RU" sz="2800" b="1" dirty="0" err="1"/>
              <a:t>salpinx</a:t>
            </a:r>
            <a:r>
              <a:rPr lang="ru-RU" sz="2800" b="1" dirty="0"/>
              <a:t>)</a:t>
            </a:r>
            <a:r>
              <a:rPr lang="ru-RU" sz="2800" dirty="0"/>
              <a:t> – </a:t>
            </a:r>
            <a:r>
              <a:rPr lang="ru-RU" sz="2800" b="1" i="1" dirty="0"/>
              <a:t>труба </a:t>
            </a:r>
            <a:r>
              <a:rPr lang="ru-RU" sz="2800" b="1" i="1" dirty="0" err="1"/>
              <a:t>Фаллопія</a:t>
            </a:r>
            <a:endParaRPr lang="ru-RU" sz="2800" dirty="0"/>
          </a:p>
        </p:txBody>
      </p:sp>
      <p:pic>
        <p:nvPicPr>
          <p:cNvPr id="1229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148064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ÐÐ°ÑÑÐ¸Ð½ÐºÐ¸ Ð¿Ð¾ Ð·Ð°Ð¿ÑÐ¾ÑÑ Ð¼Ð°ÑÐ¾ÑÐ½Ð°Ñ ÑÑÑÐ±Ð°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56" y="764704"/>
            <a:ext cx="406624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3993679"/>
            <a:ext cx="60486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ºÑÐ¾Ð²Ð¾ÑÐ½Ð°Ð±Ð¶ÐµÐ½Ð¸Ðµ ÑÐ¸ÑÐ½Ð¸ÐºÐ¾Ð² Ð°Ð½Ð°ÑÐ¾Ð¼Ð¸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5" y="4653136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61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793" y="1052736"/>
            <a:ext cx="2890664" cy="1143000"/>
          </a:xfrm>
        </p:spPr>
        <p:txBody>
          <a:bodyPr>
            <a:noAutofit/>
          </a:bodyPr>
          <a:lstStyle/>
          <a:p>
            <a:r>
              <a:rPr lang="uk-UA" sz="6000" b="1" i="1" dirty="0"/>
              <a:t>Піхва (</a:t>
            </a:r>
            <a:r>
              <a:rPr lang="uk-UA" sz="6000" b="1" i="1" dirty="0" err="1"/>
              <a:t>vagina</a:t>
            </a:r>
            <a:r>
              <a:rPr lang="uk-UA" sz="6000" b="1" i="1" dirty="0"/>
              <a:t>)</a:t>
            </a:r>
            <a:endParaRPr lang="ru-RU" sz="6000" b="1" dirty="0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779"/>
            <a:ext cx="5619750" cy="68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3524250" cy="28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86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814"/>
            <a:ext cx="889248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99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natom.ua/wp-content/uploads/Screenshot-at-Dec-09-23-50-36-1024x7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10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anatom.ua/wp-content/uploads/Screenshot-at-Dec-10-00-29-42-924x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92888" cy="66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33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456" y="-4272"/>
            <a:ext cx="8229600" cy="840984"/>
          </a:xfrm>
        </p:spPr>
        <p:txBody>
          <a:bodyPr>
            <a:normAutofit/>
          </a:bodyPr>
          <a:lstStyle/>
          <a:p>
            <a:r>
              <a:rPr lang="uk-UA" b="1" i="1" dirty="0"/>
              <a:t>Зовнішні жіночі статеві </a:t>
            </a:r>
            <a:r>
              <a:rPr lang="uk-UA" b="1" i="1" dirty="0" smtClean="0"/>
              <a:t>органи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До </a:t>
            </a:r>
            <a:r>
              <a:rPr lang="uk-UA" b="1" dirty="0"/>
              <a:t>зовнішніх жіночих статевих органів (</a:t>
            </a:r>
            <a:r>
              <a:rPr lang="ru-RU" b="1" dirty="0" err="1"/>
              <a:t>organa</a:t>
            </a:r>
            <a:r>
              <a:rPr lang="ru-RU" b="1" dirty="0"/>
              <a:t> </a:t>
            </a:r>
            <a:r>
              <a:rPr lang="ru-RU" b="1" dirty="0" err="1"/>
              <a:t>genitalia</a:t>
            </a:r>
            <a:r>
              <a:rPr lang="ru-RU" b="1" dirty="0"/>
              <a:t> </a:t>
            </a:r>
            <a:r>
              <a:rPr lang="ru-RU" b="1" dirty="0" err="1"/>
              <a:t>feminina</a:t>
            </a:r>
            <a:r>
              <a:rPr lang="ru-RU" b="1" dirty="0"/>
              <a:t> </a:t>
            </a:r>
            <a:r>
              <a:rPr lang="ru-RU" b="1" dirty="0" err="1"/>
              <a:t>externa</a:t>
            </a:r>
            <a:r>
              <a:rPr lang="uk-UA" b="1" dirty="0"/>
              <a:t>) </a:t>
            </a:r>
            <a:r>
              <a:rPr lang="uk-UA" dirty="0"/>
              <a:t>належить жіноча соромітна ділянка</a:t>
            </a:r>
            <a:r>
              <a:rPr lang="uk-UA" b="1" dirty="0"/>
              <a:t> </a:t>
            </a:r>
            <a:r>
              <a:rPr lang="uk-UA" dirty="0"/>
              <a:t>і</a:t>
            </a:r>
            <a:r>
              <a:rPr lang="uk-UA" b="1" dirty="0"/>
              <a:t> </a:t>
            </a:r>
            <a:r>
              <a:rPr lang="uk-UA" dirty="0"/>
              <a:t>клітор. </a:t>
            </a:r>
            <a:endParaRPr lang="ru-RU" dirty="0"/>
          </a:p>
          <a:p>
            <a:r>
              <a:rPr lang="uk-UA" b="1" dirty="0"/>
              <a:t>Жіноча соромітна ділянка</a:t>
            </a:r>
            <a:r>
              <a:rPr lang="uk-UA" dirty="0"/>
              <a:t> </a:t>
            </a:r>
            <a:r>
              <a:rPr lang="uk-UA" b="1" dirty="0"/>
              <a:t>або </a:t>
            </a:r>
            <a:r>
              <a:rPr lang="uk-UA" b="1" dirty="0" err="1"/>
              <a:t>вульва</a:t>
            </a:r>
            <a:r>
              <a:rPr lang="uk-UA" b="1" dirty="0"/>
              <a:t> (</a:t>
            </a:r>
            <a:r>
              <a:rPr lang="ru-RU" b="1" dirty="0" err="1"/>
              <a:t>pudendum</a:t>
            </a:r>
            <a:r>
              <a:rPr lang="ru-RU" b="1" dirty="0"/>
              <a:t> </a:t>
            </a:r>
            <a:r>
              <a:rPr lang="ru-RU" b="1" dirty="0" err="1"/>
              <a:t>femininum</a:t>
            </a:r>
            <a:r>
              <a:rPr lang="uk-UA" b="1" dirty="0"/>
              <a:t>; </a:t>
            </a:r>
            <a:r>
              <a:rPr lang="ru-RU" b="1" dirty="0" err="1"/>
              <a:t>vulva</a:t>
            </a:r>
            <a:r>
              <a:rPr lang="uk-UA" b="1" dirty="0"/>
              <a:t>) </a:t>
            </a:r>
            <a:r>
              <a:rPr lang="uk-UA" dirty="0"/>
              <a:t>складається з лобкового підвищення, великих і малих соромітних губ та присінка піхви.</a:t>
            </a:r>
            <a:endParaRPr lang="ru-RU" dirty="0"/>
          </a:p>
        </p:txBody>
      </p:sp>
      <p:pic>
        <p:nvPicPr>
          <p:cNvPr id="4" name="Picture 2" descr="http://anatom.ua/wp-content/uploads/Screenshot-at-Dec-10-00-32-41-1024x66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4"/>
          <a:stretch/>
        </p:blipFill>
        <p:spPr bwMode="auto">
          <a:xfrm>
            <a:off x="267495" y="1965033"/>
            <a:ext cx="8480969" cy="48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56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 descr="женские половые орган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5"/>
          <a:stretch/>
        </p:blipFill>
        <p:spPr bwMode="auto">
          <a:xfrm>
            <a:off x="22433" y="44624"/>
            <a:ext cx="5735732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ÐÐ°ÑÑÐ¸Ð½ÐºÐ¸ Ð¿Ð¾ Ð·Ð°Ð¿ÑÐ¾ÑÑ Ð±Ð°ÑÑÐ¾Ð»Ð¸Ð½Ð¾Ð²ÑÐµ Ð¶ÐµÐ»ÐµÐ·Ñ Ð¿Ð¾Ð»Ð¾Ð²ÑÐµ Ð³ÑÐ±Ñ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672408" cy="24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52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67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85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064" y="95851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err="1"/>
              <a:t>Клітор</a:t>
            </a:r>
            <a:r>
              <a:rPr lang="ru-RU" sz="6000" b="1" dirty="0"/>
              <a:t> (</a:t>
            </a:r>
            <a:r>
              <a:rPr lang="ru-RU" sz="6000" b="1" dirty="0" err="1"/>
              <a:t>clitoris</a:t>
            </a:r>
            <a:r>
              <a:rPr lang="ru-RU" sz="6000" b="1" dirty="0"/>
              <a:t>)</a:t>
            </a:r>
            <a:endParaRPr lang="ru-RU" sz="6000" dirty="0"/>
          </a:p>
        </p:txBody>
      </p:sp>
      <p:pic>
        <p:nvPicPr>
          <p:cNvPr id="9218" name="Picture 2" descr="http://anatom.ua/wp-content/uploads/Screenshot-at-Dec-10-00-33-48-1007x10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" b="1365"/>
          <a:stretch/>
        </p:blipFill>
        <p:spPr bwMode="auto">
          <a:xfrm>
            <a:off x="1547664" y="1196752"/>
            <a:ext cx="5863823" cy="545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8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uk-UA" b="1" dirty="0" smtClean="0"/>
              <a:t>Яєчко </a:t>
            </a:r>
            <a:r>
              <a:rPr lang="uk-UA" b="1" dirty="0"/>
              <a:t>(</a:t>
            </a:r>
            <a:r>
              <a:rPr lang="ru-RU" b="1" dirty="0" err="1"/>
              <a:t>testis</a:t>
            </a:r>
            <a:r>
              <a:rPr lang="uk-UA" b="1" dirty="0"/>
              <a:t>; </a:t>
            </a:r>
            <a:r>
              <a:rPr lang="ru-RU" b="1" dirty="0" err="1" smtClean="0"/>
              <a:t>orchis</a:t>
            </a:r>
            <a:r>
              <a:rPr lang="uk-UA" b="1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12764"/>
            <a:ext cx="25922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Яєчко </a:t>
            </a:r>
            <a:r>
              <a:rPr lang="uk-UA" dirty="0"/>
              <a:t>має яйцеподібну форму, тверде на дотик, його </a:t>
            </a:r>
            <a:r>
              <a:rPr lang="uk-UA" u="sng" dirty="0"/>
              <a:t>середні розміри у дорослої людини </a:t>
            </a:r>
            <a:r>
              <a:rPr lang="uk-UA" u="sng" dirty="0" smtClean="0"/>
              <a:t>: </a:t>
            </a:r>
          </a:p>
          <a:p>
            <a:r>
              <a:rPr lang="uk-UA" dirty="0" smtClean="0"/>
              <a:t>довжина </a:t>
            </a:r>
            <a:r>
              <a:rPr lang="uk-UA" dirty="0"/>
              <a:t>– 4 см, </a:t>
            </a:r>
            <a:endParaRPr lang="uk-UA" dirty="0" smtClean="0"/>
          </a:p>
          <a:p>
            <a:r>
              <a:rPr lang="uk-UA" dirty="0" smtClean="0"/>
              <a:t>ширина </a:t>
            </a:r>
            <a:r>
              <a:rPr lang="uk-UA" dirty="0"/>
              <a:t>– 3 см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товщина – 2 см; </a:t>
            </a:r>
            <a:endParaRPr lang="uk-UA" dirty="0" smtClean="0"/>
          </a:p>
          <a:p>
            <a:r>
              <a:rPr lang="uk-UA" dirty="0" smtClean="0"/>
              <a:t>маса </a:t>
            </a:r>
            <a:r>
              <a:rPr lang="uk-UA" dirty="0"/>
              <a:t>яєчка </a:t>
            </a:r>
            <a:r>
              <a:rPr lang="uk-UA" dirty="0" smtClean="0"/>
              <a:t>– </a:t>
            </a:r>
            <a:r>
              <a:rPr lang="uk-UA" dirty="0"/>
              <a:t>15–25 г. </a:t>
            </a:r>
            <a:endParaRPr lang="uk-UA" dirty="0" smtClean="0"/>
          </a:p>
          <a:p>
            <a:r>
              <a:rPr lang="uk-UA" dirty="0" smtClean="0"/>
              <a:t>Яєчка </a:t>
            </a:r>
            <a:r>
              <a:rPr lang="uk-UA" dirty="0"/>
              <a:t>розташовані в калитці. </a:t>
            </a:r>
            <a:endParaRPr lang="uk-UA" dirty="0" smtClean="0"/>
          </a:p>
          <a:p>
            <a:r>
              <a:rPr lang="uk-UA" dirty="0" smtClean="0"/>
              <a:t>Ліве </a:t>
            </a:r>
            <a:r>
              <a:rPr lang="uk-UA" dirty="0"/>
              <a:t>яєчко в калитці розміщене нижче правого.</a:t>
            </a:r>
            <a:endParaRPr lang="ru-RU" dirty="0"/>
          </a:p>
        </p:txBody>
      </p:sp>
      <p:pic>
        <p:nvPicPr>
          <p:cNvPr id="4" name="Picture 2" descr="Картинки по запросу &quot;топография прямой кишк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3"/>
          <a:stretch/>
        </p:blipFill>
        <p:spPr bwMode="auto">
          <a:xfrm>
            <a:off x="2627784" y="1988840"/>
            <a:ext cx="651806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Чоловіча статева залоза – </a:t>
            </a:r>
            <a:r>
              <a:rPr lang="uk-UA" b="1" dirty="0">
                <a:solidFill>
                  <a:prstClr val="black"/>
                </a:solidFill>
              </a:rPr>
              <a:t>яєчко, </a:t>
            </a:r>
            <a:r>
              <a:rPr lang="uk-UA" dirty="0">
                <a:solidFill>
                  <a:prstClr val="black"/>
                </a:solidFill>
              </a:rPr>
              <a:t>є парним органом, що виконує в організмі екзокринну і ендокринну функції. </a:t>
            </a:r>
          </a:p>
          <a:p>
            <a:pPr lvl="0"/>
            <a:r>
              <a:rPr lang="uk-UA" u="sng" dirty="0">
                <a:solidFill>
                  <a:prstClr val="black"/>
                </a:solidFill>
              </a:rPr>
              <a:t>Екзокринна функція</a:t>
            </a:r>
            <a:r>
              <a:rPr lang="uk-UA" dirty="0">
                <a:solidFill>
                  <a:prstClr val="black"/>
                </a:solidFill>
              </a:rPr>
              <a:t> полягає в утворенні чоловічих статевих клітин – </a:t>
            </a:r>
            <a:r>
              <a:rPr lang="uk-UA" u="sng" dirty="0">
                <a:solidFill>
                  <a:prstClr val="black"/>
                </a:solidFill>
              </a:rPr>
              <a:t>сперматозоїдів</a:t>
            </a:r>
            <a:r>
              <a:rPr lang="uk-UA" dirty="0">
                <a:solidFill>
                  <a:prstClr val="black"/>
                </a:solidFill>
              </a:rPr>
              <a:t>; </a:t>
            </a:r>
            <a:r>
              <a:rPr lang="uk-UA" u="sng" dirty="0">
                <a:solidFill>
                  <a:prstClr val="black"/>
                </a:solidFill>
              </a:rPr>
              <a:t>ендокринна</a:t>
            </a:r>
            <a:r>
              <a:rPr lang="uk-UA" dirty="0">
                <a:solidFill>
                  <a:prstClr val="black"/>
                </a:solidFill>
              </a:rPr>
              <a:t> - в синтезі статевого гормону – </a:t>
            </a:r>
            <a:r>
              <a:rPr lang="uk-UA" u="sng" dirty="0">
                <a:solidFill>
                  <a:prstClr val="black"/>
                </a:solidFill>
              </a:rPr>
              <a:t>тестостерону,</a:t>
            </a:r>
            <a:r>
              <a:rPr lang="uk-UA" dirty="0">
                <a:solidFill>
                  <a:prstClr val="black"/>
                </a:solidFill>
              </a:rPr>
              <a:t> що впливають на розвиток вторинних статевих ознак.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4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1798"/>
          </a:xfrm>
        </p:spPr>
        <p:txBody>
          <a:bodyPr/>
          <a:lstStyle/>
          <a:p>
            <a:r>
              <a:rPr lang="uk-UA" b="1" dirty="0" smtClean="0"/>
              <a:t>Зовнішня будова яєчка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8145" y="4497660"/>
            <a:ext cx="5095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Передній</a:t>
            </a:r>
            <a:r>
              <a:rPr lang="ru-RU" dirty="0" smtClean="0"/>
              <a:t> </a:t>
            </a:r>
            <a:r>
              <a:rPr lang="ru-RU" dirty="0"/>
              <a:t>край </a:t>
            </a:r>
            <a:r>
              <a:rPr lang="ru-RU" dirty="0" err="1"/>
              <a:t>яєчка</a:t>
            </a:r>
            <a:r>
              <a:rPr lang="ru-RU" dirty="0"/>
              <a:t> </a:t>
            </a:r>
            <a:r>
              <a:rPr lang="ru-RU" dirty="0" err="1"/>
              <a:t>вигнутий</a:t>
            </a:r>
            <a:r>
              <a:rPr lang="ru-RU" dirty="0"/>
              <a:t> </a:t>
            </a:r>
            <a:r>
              <a:rPr lang="ru-RU" dirty="0" err="1"/>
              <a:t>назовні</a:t>
            </a:r>
            <a:r>
              <a:rPr lang="ru-RU" dirty="0"/>
              <a:t> і </a:t>
            </a:r>
            <a:r>
              <a:rPr lang="ru-RU" dirty="0" err="1"/>
              <a:t>спрямований</a:t>
            </a:r>
            <a:r>
              <a:rPr lang="ru-RU" dirty="0"/>
              <a:t> вперед і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вбік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Задній</a:t>
            </a:r>
            <a:r>
              <a:rPr lang="ru-RU" dirty="0" smtClean="0"/>
              <a:t> </a:t>
            </a:r>
            <a:r>
              <a:rPr lang="ru-RU" dirty="0"/>
              <a:t>край </a:t>
            </a:r>
            <a:r>
              <a:rPr lang="ru-RU" dirty="0" err="1"/>
              <a:t>спрямований</a:t>
            </a:r>
            <a:r>
              <a:rPr lang="ru-RU" dirty="0"/>
              <a:t> назад та </a:t>
            </a:r>
            <a:r>
              <a:rPr lang="ru-RU" dirty="0" err="1"/>
              <a:t>присередньо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До </a:t>
            </a:r>
            <a:r>
              <a:rPr lang="ru-RU" dirty="0" err="1"/>
              <a:t>заднього</a:t>
            </a:r>
            <a:r>
              <a:rPr lang="ru-RU" dirty="0"/>
              <a:t> краю </a:t>
            </a:r>
            <a:r>
              <a:rPr lang="ru-RU" dirty="0" err="1"/>
              <a:t>прилягає</a:t>
            </a:r>
            <a:r>
              <a:rPr lang="ru-RU" dirty="0"/>
              <a:t> </a:t>
            </a:r>
            <a:r>
              <a:rPr lang="ru-RU" dirty="0" err="1"/>
              <a:t>над’яєчко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Бічна</a:t>
            </a:r>
            <a:r>
              <a:rPr lang="ru-RU" dirty="0" smtClean="0"/>
              <a:t>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 smtClean="0"/>
              <a:t>випукла</a:t>
            </a:r>
            <a:r>
              <a:rPr lang="ru-RU" dirty="0"/>
              <a:t>, </a:t>
            </a:r>
            <a:r>
              <a:rPr lang="ru-RU" dirty="0" err="1"/>
              <a:t>присередня</a:t>
            </a:r>
            <a:r>
              <a:rPr lang="ru-RU" dirty="0"/>
              <a:t> – </a:t>
            </a:r>
            <a:r>
              <a:rPr lang="ru-RU" dirty="0" err="1"/>
              <a:t>сплощена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верхньому</a:t>
            </a:r>
            <a:r>
              <a:rPr lang="ru-RU" dirty="0"/>
              <a:t>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часто </a:t>
            </a:r>
            <a:r>
              <a:rPr lang="ru-RU" dirty="0" err="1"/>
              <a:t>трапляється</a:t>
            </a:r>
            <a:r>
              <a:rPr lang="ru-RU" dirty="0"/>
              <a:t> невеликий </a:t>
            </a:r>
            <a:r>
              <a:rPr lang="ru-RU" dirty="0" err="1"/>
              <a:t>відросток</a:t>
            </a:r>
            <a:r>
              <a:rPr lang="ru-RU" dirty="0"/>
              <a:t> – </a:t>
            </a:r>
            <a:r>
              <a:rPr lang="ru-RU" b="1" i="1" dirty="0" err="1"/>
              <a:t>привісок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appendix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.</a:t>
            </a:r>
          </a:p>
        </p:txBody>
      </p:sp>
      <p:pic>
        <p:nvPicPr>
          <p:cNvPr id="5" name="Picture 2" descr="ÐÐ°ÑÑÐ¸Ð½ÐºÐ¸ Ð¿Ð¾ Ð·Ð°Ð¿ÑÐ¾ÑÑ ÑÐµÐ¼ÑÐ²ÑÐ²Ð¾Ð´ÑÑÐ°Ñ Ð¿ÑÐ¾ÑÐ¾ÐºÐ°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/>
          <a:stretch/>
        </p:blipFill>
        <p:spPr bwMode="auto">
          <a:xfrm>
            <a:off x="608356" y="1988840"/>
            <a:ext cx="4305300" cy="23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¼Ð¾ÑÐµÐ¿Ð¾Ð»Ð¾Ð²Ð°Ñ Ð´Ð¸Ð°ÑÑÐ°Ð³Ð¼Ð° ÑÐ°Ð·Ð° Ð¼ÑÐ¶ÑÐºÐ°Ñ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6"/>
          <a:stretch/>
        </p:blipFill>
        <p:spPr bwMode="auto">
          <a:xfrm>
            <a:off x="5508104" y="2170024"/>
            <a:ext cx="3555679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8770" y="548680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Яєчко має: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два кінці: </a:t>
            </a:r>
            <a:r>
              <a:rPr lang="uk-UA" b="1" i="1" dirty="0">
                <a:solidFill>
                  <a:prstClr val="black"/>
                </a:solidFill>
              </a:rPr>
              <a:t>верхній кінець, </a:t>
            </a:r>
            <a:r>
              <a:rPr lang="uk-UA" dirty="0">
                <a:solidFill>
                  <a:prstClr val="black"/>
                </a:solidFill>
              </a:rPr>
              <a:t>або</a:t>
            </a:r>
            <a:r>
              <a:rPr lang="uk-UA" b="1" i="1" dirty="0">
                <a:solidFill>
                  <a:prstClr val="black"/>
                </a:solidFill>
              </a:rPr>
              <a:t> верхній полюс (</a:t>
            </a:r>
            <a:r>
              <a:rPr lang="ru-RU" b="1" i="1" dirty="0" err="1">
                <a:solidFill>
                  <a:prstClr val="black"/>
                </a:solidFill>
              </a:rPr>
              <a:t>extremitas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superior</a:t>
            </a:r>
            <a:r>
              <a:rPr lang="uk-UA" b="1" i="1" dirty="0">
                <a:solidFill>
                  <a:prstClr val="black"/>
                </a:solidFill>
              </a:rPr>
              <a:t>; </a:t>
            </a:r>
            <a:r>
              <a:rPr lang="ru-RU" b="1" i="1" dirty="0" err="1">
                <a:solidFill>
                  <a:prstClr val="black"/>
                </a:solidFill>
              </a:rPr>
              <a:t>polus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superior</a:t>
            </a:r>
            <a:r>
              <a:rPr lang="uk-UA" b="1" i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і</a:t>
            </a:r>
            <a:r>
              <a:rPr lang="uk-UA" b="1" i="1" dirty="0">
                <a:solidFill>
                  <a:prstClr val="black"/>
                </a:solidFill>
              </a:rPr>
              <a:t> нижній кінець, </a:t>
            </a:r>
            <a:r>
              <a:rPr lang="uk-UA" dirty="0">
                <a:solidFill>
                  <a:prstClr val="black"/>
                </a:solidFill>
              </a:rPr>
              <a:t>або</a:t>
            </a:r>
            <a:r>
              <a:rPr lang="uk-UA" b="1" i="1" dirty="0">
                <a:solidFill>
                  <a:prstClr val="black"/>
                </a:solidFill>
              </a:rPr>
              <a:t> нижній полюс (</a:t>
            </a:r>
            <a:r>
              <a:rPr lang="ru-RU" b="1" i="1" dirty="0" err="1">
                <a:solidFill>
                  <a:prstClr val="black"/>
                </a:solidFill>
              </a:rPr>
              <a:t>extremitas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inferior</a:t>
            </a:r>
            <a:r>
              <a:rPr lang="uk-UA" b="1" i="1" dirty="0">
                <a:solidFill>
                  <a:prstClr val="black"/>
                </a:solidFill>
              </a:rPr>
              <a:t>; </a:t>
            </a:r>
            <a:r>
              <a:rPr lang="ru-RU" b="1" i="1" dirty="0" err="1">
                <a:solidFill>
                  <a:prstClr val="black"/>
                </a:solidFill>
              </a:rPr>
              <a:t>polus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inferior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;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дві поверхні: </a:t>
            </a:r>
            <a:r>
              <a:rPr lang="uk-UA" b="1" i="1" dirty="0">
                <a:solidFill>
                  <a:prstClr val="black"/>
                </a:solidFill>
              </a:rPr>
              <a:t>бічну поверхню (</a:t>
            </a:r>
            <a:r>
              <a:rPr lang="ru-RU" b="1" i="1" dirty="0" err="1">
                <a:solidFill>
                  <a:prstClr val="black"/>
                </a:solidFill>
              </a:rPr>
              <a:t>facies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lateralis</a:t>
            </a:r>
            <a:r>
              <a:rPr lang="uk-UA" b="1" i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і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присередню</a:t>
            </a:r>
            <a:r>
              <a:rPr lang="uk-UA" b="1" i="1" dirty="0">
                <a:solidFill>
                  <a:prstClr val="black"/>
                </a:solidFill>
              </a:rPr>
              <a:t> поверхню (</a:t>
            </a:r>
            <a:r>
              <a:rPr lang="ru-RU" b="1" i="1" dirty="0" err="1">
                <a:solidFill>
                  <a:prstClr val="black"/>
                </a:solidFill>
              </a:rPr>
              <a:t>facies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medialis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;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два краї: </a:t>
            </a:r>
            <a:r>
              <a:rPr lang="uk-UA" b="1" i="1" dirty="0">
                <a:solidFill>
                  <a:prstClr val="black"/>
                </a:solidFill>
              </a:rPr>
              <a:t>передній край (</a:t>
            </a:r>
            <a:r>
              <a:rPr lang="ru-RU" b="1" i="1" dirty="0" err="1">
                <a:solidFill>
                  <a:prstClr val="black"/>
                </a:solidFill>
              </a:rPr>
              <a:t>margo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anterior</a:t>
            </a:r>
            <a:r>
              <a:rPr lang="uk-UA" b="1" i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і </a:t>
            </a:r>
            <a:r>
              <a:rPr lang="uk-UA" b="1" i="1" dirty="0">
                <a:solidFill>
                  <a:prstClr val="black"/>
                </a:solidFill>
              </a:rPr>
              <a:t>задній край (</a:t>
            </a:r>
            <a:r>
              <a:rPr lang="ru-RU" b="1" i="1" dirty="0" err="1">
                <a:solidFill>
                  <a:prstClr val="black"/>
                </a:solidFill>
              </a:rPr>
              <a:t>margo</a:t>
            </a:r>
            <a:r>
              <a:rPr lang="ru-RU" b="1" i="1" dirty="0">
                <a:solidFill>
                  <a:prstClr val="black"/>
                </a:solidFill>
              </a:rPr>
              <a:t> </a:t>
            </a:r>
            <a:r>
              <a:rPr lang="ru-RU" b="1" i="1" dirty="0" err="1">
                <a:solidFill>
                  <a:prstClr val="black"/>
                </a:solidFill>
              </a:rPr>
              <a:t>posterior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019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16" y="836712"/>
            <a:ext cx="892899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Зовні</a:t>
            </a:r>
            <a:r>
              <a:rPr lang="ru-RU" dirty="0"/>
              <a:t> </a:t>
            </a:r>
            <a:r>
              <a:rPr lang="ru-RU" dirty="0" err="1"/>
              <a:t>яєчко</a:t>
            </a:r>
            <a:r>
              <a:rPr lang="ru-RU" dirty="0"/>
              <a:t> </a:t>
            </a:r>
            <a:r>
              <a:rPr lang="ru-RU" dirty="0" err="1"/>
              <a:t>вкрите</a:t>
            </a:r>
            <a:r>
              <a:rPr lang="ru-RU" dirty="0"/>
              <a:t> </a:t>
            </a:r>
            <a:r>
              <a:rPr lang="ru-RU" b="1" i="1" dirty="0" err="1"/>
              <a:t>білковою</a:t>
            </a:r>
            <a:r>
              <a:rPr lang="ru-RU" b="1" i="1" dirty="0"/>
              <a:t> </a:t>
            </a:r>
            <a:r>
              <a:rPr lang="ru-RU" b="1" i="1" dirty="0" err="1"/>
              <a:t>оболонкою</a:t>
            </a:r>
            <a:r>
              <a:rPr lang="ru-RU" b="1" i="1" dirty="0"/>
              <a:t> (</a:t>
            </a:r>
            <a:r>
              <a:rPr lang="ru-RU" b="1" i="1" dirty="0" err="1"/>
              <a:t>tunica</a:t>
            </a:r>
            <a:r>
              <a:rPr lang="ru-RU" b="1" i="1" dirty="0"/>
              <a:t> </a:t>
            </a:r>
            <a:r>
              <a:rPr lang="ru-RU" b="1" i="1" dirty="0" err="1"/>
              <a:t>albuginea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білуватою</a:t>
            </a:r>
            <a:r>
              <a:rPr lang="ru-RU" dirty="0"/>
              <a:t> на </a:t>
            </a:r>
            <a:r>
              <a:rPr lang="ru-RU" dirty="0" err="1"/>
              <a:t>вигляд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паренхіма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заднього</a:t>
            </a:r>
            <a:r>
              <a:rPr lang="ru-RU" dirty="0"/>
              <a:t> краю </a:t>
            </a:r>
            <a:r>
              <a:rPr lang="ru-RU" dirty="0" err="1"/>
              <a:t>білкової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в </a:t>
            </a:r>
            <a:r>
              <a:rPr lang="ru-RU" dirty="0" err="1"/>
              <a:t>паренхіму</a:t>
            </a:r>
            <a:r>
              <a:rPr lang="ru-RU" dirty="0"/>
              <a:t> органа </a:t>
            </a:r>
            <a:r>
              <a:rPr lang="ru-RU" dirty="0" err="1"/>
              <a:t>заглиблюється</a:t>
            </a:r>
            <a:r>
              <a:rPr lang="ru-RU" dirty="0"/>
              <a:t> </a:t>
            </a:r>
            <a:r>
              <a:rPr lang="ru-RU" dirty="0" err="1" smtClean="0"/>
              <a:t>потовщення</a:t>
            </a:r>
            <a:r>
              <a:rPr lang="ru-RU" dirty="0" smtClean="0"/>
              <a:t> </a:t>
            </a:r>
            <a:r>
              <a:rPr lang="ru-RU" dirty="0" err="1"/>
              <a:t>сполучної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, </a:t>
            </a:r>
            <a:r>
              <a:rPr lang="ru-RU" dirty="0" err="1"/>
              <a:t>утворюючи</a:t>
            </a:r>
            <a:r>
              <a:rPr lang="ru-RU" dirty="0"/>
              <a:t> </a:t>
            </a:r>
            <a:r>
              <a:rPr lang="ru-RU" b="1" i="1" dirty="0" err="1"/>
              <a:t>середостіння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mediastinum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вглиб</a:t>
            </a:r>
            <a:r>
              <a:rPr lang="ru-RU" dirty="0"/>
              <a:t> </a:t>
            </a:r>
            <a:r>
              <a:rPr lang="ru-RU" dirty="0" err="1"/>
              <a:t>паренхіми</a:t>
            </a:r>
            <a:r>
              <a:rPr lang="ru-RU" dirty="0"/>
              <a:t> </a:t>
            </a:r>
            <a:r>
              <a:rPr lang="ru-RU" dirty="0" err="1"/>
              <a:t>віялоподібно</a:t>
            </a:r>
            <a:r>
              <a:rPr lang="ru-RU" dirty="0"/>
              <a:t> </a:t>
            </a:r>
            <a:r>
              <a:rPr lang="ru-RU" dirty="0" err="1"/>
              <a:t>розходяться</a:t>
            </a:r>
            <a:r>
              <a:rPr lang="ru-RU" dirty="0"/>
              <a:t> </a:t>
            </a:r>
            <a:r>
              <a:rPr lang="ru-RU" dirty="0" err="1"/>
              <a:t>сполучнотканинні</a:t>
            </a:r>
            <a:r>
              <a:rPr lang="ru-RU" dirty="0"/>
              <a:t> </a:t>
            </a:r>
            <a:r>
              <a:rPr lang="ru-RU" b="1" i="1" dirty="0"/>
              <a:t>перегородочки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septula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перегородочки </a:t>
            </a:r>
            <a:r>
              <a:rPr lang="ru-RU" dirty="0" err="1"/>
              <a:t>розділяють</a:t>
            </a:r>
            <a:r>
              <a:rPr lang="ru-RU" dirty="0"/>
              <a:t> </a:t>
            </a:r>
            <a:r>
              <a:rPr lang="ru-RU" dirty="0" err="1"/>
              <a:t>паренхіму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на 250–300 </a:t>
            </a:r>
            <a:r>
              <a:rPr lang="ru-RU" dirty="0" err="1"/>
              <a:t>конусоподібних</a:t>
            </a:r>
            <a:r>
              <a:rPr lang="ru-RU" dirty="0"/>
              <a:t> </a:t>
            </a:r>
            <a:r>
              <a:rPr lang="ru-RU" b="1" i="1" dirty="0" err="1"/>
              <a:t>часточок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lobuli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вершинами до </a:t>
            </a:r>
            <a:r>
              <a:rPr lang="ru-RU" dirty="0" err="1"/>
              <a:t>середостіння</a:t>
            </a:r>
            <a:r>
              <a:rPr lang="ru-RU" dirty="0"/>
              <a:t>, а основами – до </a:t>
            </a:r>
            <a:r>
              <a:rPr lang="ru-RU" dirty="0" err="1"/>
              <a:t>білкової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uk-UA" b="1" dirty="0" smtClean="0"/>
              <a:t>Внутрішня будова яєчка</a:t>
            </a:r>
            <a:endParaRPr lang="ru-RU" b="1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696744" cy="39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9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928992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паренхімі</a:t>
            </a:r>
            <a:r>
              <a:rPr lang="ru-RU" dirty="0"/>
              <a:t>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часточки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</a:t>
            </a:r>
            <a:r>
              <a:rPr lang="ru-RU" dirty="0" err="1"/>
              <a:t>розміщується</a:t>
            </a:r>
            <a:r>
              <a:rPr lang="ru-RU" dirty="0"/>
              <a:t> </a:t>
            </a:r>
            <a:r>
              <a:rPr lang="ru-RU" dirty="0" smtClean="0"/>
              <a:t>2-4 </a:t>
            </a:r>
            <a:r>
              <a:rPr lang="ru-RU" b="1" i="1" dirty="0" err="1"/>
              <a:t>звивисті</a:t>
            </a:r>
            <a:r>
              <a:rPr lang="ru-RU" b="1" i="1" dirty="0"/>
              <a:t> </a:t>
            </a:r>
            <a:r>
              <a:rPr lang="ru-RU" b="1" i="1" dirty="0" err="1"/>
              <a:t>сім’яні</a:t>
            </a:r>
            <a:r>
              <a:rPr lang="ru-RU" b="1" i="1" dirty="0"/>
              <a:t> трубочки (</a:t>
            </a:r>
            <a:r>
              <a:rPr lang="ru-RU" b="1" i="1" dirty="0" err="1"/>
              <a:t>tubuli</a:t>
            </a:r>
            <a:r>
              <a:rPr lang="ru-RU" b="1" i="1" dirty="0"/>
              <a:t> </a:t>
            </a:r>
            <a:r>
              <a:rPr lang="ru-RU" b="1" i="1" dirty="0" err="1"/>
              <a:t>seminiferi</a:t>
            </a:r>
            <a:r>
              <a:rPr lang="ru-RU" b="1" i="1" dirty="0"/>
              <a:t> </a:t>
            </a:r>
            <a:r>
              <a:rPr lang="ru-RU" b="1" i="1" dirty="0" err="1"/>
              <a:t>contorti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кожна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довжину</a:t>
            </a:r>
            <a:r>
              <a:rPr lang="ru-RU" dirty="0"/>
              <a:t> </a:t>
            </a:r>
            <a:r>
              <a:rPr lang="ru-RU" dirty="0" smtClean="0"/>
              <a:t>30-70 </a:t>
            </a:r>
            <a:r>
              <a:rPr lang="ru-RU" dirty="0"/>
              <a:t>см. </a:t>
            </a:r>
            <a:endParaRPr lang="ru-RU" dirty="0" smtClean="0"/>
          </a:p>
          <a:p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звивистих</a:t>
            </a:r>
            <a:r>
              <a:rPr lang="ru-RU" dirty="0"/>
              <a:t> </a:t>
            </a:r>
            <a:r>
              <a:rPr lang="ru-RU" dirty="0" err="1"/>
              <a:t>сім’яних</a:t>
            </a:r>
            <a:r>
              <a:rPr lang="ru-RU" dirty="0"/>
              <a:t> </a:t>
            </a:r>
            <a:r>
              <a:rPr lang="ru-RU" dirty="0" err="1"/>
              <a:t>трубочок</a:t>
            </a:r>
            <a:r>
              <a:rPr lang="ru-RU" dirty="0"/>
              <a:t> в одному </a:t>
            </a:r>
            <a:r>
              <a:rPr lang="ru-RU" dirty="0" err="1"/>
              <a:t>яєчку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smtClean="0"/>
              <a:t>300- </a:t>
            </a:r>
            <a:r>
              <a:rPr lang="ru-RU" dirty="0"/>
              <a:t>400 м.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/>
              <a:t>звивистих</a:t>
            </a:r>
            <a:r>
              <a:rPr lang="ru-RU" dirty="0"/>
              <a:t> </a:t>
            </a:r>
            <a:r>
              <a:rPr lang="ru-RU" dirty="0" err="1"/>
              <a:t>сім’яних</a:t>
            </a:r>
            <a:r>
              <a:rPr lang="ru-RU" dirty="0"/>
              <a:t> трубочках </a:t>
            </a:r>
            <a:r>
              <a:rPr lang="ru-RU" dirty="0" err="1"/>
              <a:t>утворюються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статеві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– </a:t>
            </a:r>
            <a:r>
              <a:rPr lang="ru-RU" dirty="0" err="1"/>
              <a:t>сперматозоїди</a:t>
            </a:r>
            <a:r>
              <a:rPr lang="ru-RU" dirty="0"/>
              <a:t>. </a:t>
            </a:r>
            <a:r>
              <a:rPr lang="uk-UA" dirty="0"/>
              <a:t>Звивисті сім’яні трубочки</a:t>
            </a:r>
            <a:r>
              <a:rPr lang="uk-UA" b="1" dirty="0"/>
              <a:t> </a:t>
            </a:r>
            <a:r>
              <a:rPr lang="uk-UA" dirty="0"/>
              <a:t>в ділянці вершин часточок яєчка зливаються між собою, утворюючи короткі </a:t>
            </a:r>
            <a:r>
              <a:rPr lang="uk-UA" b="1" i="1" dirty="0"/>
              <a:t>прямі сім’яні трубочки (</a:t>
            </a:r>
            <a:r>
              <a:rPr lang="ru-RU" b="1" i="1" dirty="0" err="1"/>
              <a:t>tubuli</a:t>
            </a:r>
            <a:r>
              <a:rPr lang="ru-RU" b="1" i="1" dirty="0"/>
              <a:t> </a:t>
            </a:r>
            <a:r>
              <a:rPr lang="ru-RU" b="1" i="1" dirty="0" err="1"/>
              <a:t>seminiferi</a:t>
            </a:r>
            <a:r>
              <a:rPr lang="ru-RU" b="1" i="1" dirty="0"/>
              <a:t> </a:t>
            </a:r>
            <a:r>
              <a:rPr lang="ru-RU" b="1" i="1" dirty="0" err="1"/>
              <a:t>recti</a:t>
            </a:r>
            <a:r>
              <a:rPr lang="uk-UA" b="1" i="1" dirty="0"/>
              <a:t>)</a:t>
            </a:r>
            <a:r>
              <a:rPr lang="uk-UA" dirty="0"/>
              <a:t>, яких є у кожному яєчку </a:t>
            </a:r>
            <a:r>
              <a:rPr lang="uk-UA" dirty="0" smtClean="0"/>
              <a:t>300-450</a:t>
            </a:r>
            <a:r>
              <a:rPr lang="uk-UA" dirty="0"/>
              <a:t>. </a:t>
            </a:r>
            <a:endParaRPr lang="uk-UA" dirty="0" smtClean="0"/>
          </a:p>
          <a:p>
            <a:r>
              <a:rPr lang="ru-RU" dirty="0" smtClean="0"/>
              <a:t>У </a:t>
            </a:r>
            <a:r>
              <a:rPr lang="ru-RU" dirty="0" err="1"/>
              <a:t>середостінні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</a:t>
            </a:r>
            <a:r>
              <a:rPr lang="ru-RU" dirty="0" err="1"/>
              <a:t>прямі</a:t>
            </a:r>
            <a:r>
              <a:rPr lang="ru-RU" dirty="0"/>
              <a:t> </a:t>
            </a:r>
            <a:r>
              <a:rPr lang="ru-RU" dirty="0" err="1"/>
              <a:t>сім’яні</a:t>
            </a:r>
            <a:r>
              <a:rPr lang="ru-RU" dirty="0"/>
              <a:t> трубочки, </a:t>
            </a:r>
            <a:r>
              <a:rPr lang="ru-RU" dirty="0" err="1"/>
              <a:t>зливаючись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собою,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b="1" i="1" dirty="0" err="1"/>
              <a:t>сітку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rete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З </a:t>
            </a:r>
            <a:r>
              <a:rPr lang="ru-RU" dirty="0" err="1"/>
              <a:t>сітки</a:t>
            </a:r>
            <a:r>
              <a:rPr lang="ru-RU" dirty="0"/>
              <a:t> </a:t>
            </a:r>
            <a:r>
              <a:rPr lang="ru-RU" dirty="0" err="1"/>
              <a:t>яєчка</a:t>
            </a:r>
            <a:r>
              <a:rPr lang="ru-RU" dirty="0"/>
              <a:t> </a:t>
            </a:r>
            <a:r>
              <a:rPr lang="ru-RU" dirty="0" err="1"/>
              <a:t>виходить</a:t>
            </a:r>
            <a:r>
              <a:rPr lang="ru-RU" dirty="0"/>
              <a:t> </a:t>
            </a:r>
            <a:r>
              <a:rPr lang="ru-RU" dirty="0" smtClean="0"/>
              <a:t>12-15 </a:t>
            </a:r>
            <a:r>
              <a:rPr lang="ru-RU" b="1" i="1" dirty="0" err="1"/>
              <a:t>виносних</a:t>
            </a:r>
            <a:r>
              <a:rPr lang="ru-RU" b="1" i="1" dirty="0"/>
              <a:t> </a:t>
            </a:r>
            <a:r>
              <a:rPr lang="ru-RU" b="1" i="1" dirty="0" err="1"/>
              <a:t>проточок</a:t>
            </a:r>
            <a:r>
              <a:rPr lang="ru-RU" b="1" i="1" dirty="0"/>
              <a:t> </a:t>
            </a:r>
            <a:r>
              <a:rPr lang="ru-RU" b="1" i="1" dirty="0" err="1"/>
              <a:t>яєчка</a:t>
            </a:r>
            <a:r>
              <a:rPr lang="ru-RU" b="1" i="1" dirty="0"/>
              <a:t> (</a:t>
            </a:r>
            <a:r>
              <a:rPr lang="ru-RU" b="1" i="1" dirty="0" err="1"/>
              <a:t>ductuli</a:t>
            </a:r>
            <a:r>
              <a:rPr lang="ru-RU" b="1" i="1" dirty="0"/>
              <a:t> </a:t>
            </a:r>
            <a:r>
              <a:rPr lang="ru-RU" b="1" i="1" dirty="0" err="1"/>
              <a:t>efferentes</a:t>
            </a:r>
            <a:r>
              <a:rPr lang="ru-RU" b="1" i="1" dirty="0"/>
              <a:t> </a:t>
            </a:r>
            <a:r>
              <a:rPr lang="ru-RU" b="1" i="1" dirty="0" err="1"/>
              <a:t>testis</a:t>
            </a:r>
            <a:r>
              <a:rPr lang="ru-RU" b="1" i="1" dirty="0"/>
              <a:t>)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в протоку </a:t>
            </a:r>
            <a:r>
              <a:rPr lang="ru-RU" dirty="0" err="1"/>
              <a:t>над’яєчка</a:t>
            </a:r>
            <a:r>
              <a:rPr lang="ru-RU" dirty="0"/>
              <a:t>. </a:t>
            </a:r>
          </a:p>
        </p:txBody>
      </p:sp>
      <p:pic>
        <p:nvPicPr>
          <p:cNvPr id="5" name="Picture 2" descr="Картинки по запросу мочеполовая сист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40" y="3064589"/>
            <a:ext cx="5021956" cy="37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3255953"/>
            <a:ext cx="3907036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Виносні проточки вистелені одношаровим багаторядним епітелієм, що складається з призматичних і кубічних клітин, серед яких трапляються війчасті клітини. </a:t>
            </a:r>
            <a:endParaRPr lang="uk-UA" dirty="0" smtClean="0">
              <a:solidFill>
                <a:prstClr val="black"/>
              </a:solidFill>
            </a:endParaRPr>
          </a:p>
          <a:p>
            <a:pPr lvl="0"/>
            <a:r>
              <a:rPr lang="ru-RU" dirty="0" err="1" smtClean="0">
                <a:solidFill>
                  <a:prstClr val="black"/>
                </a:solidFill>
              </a:rPr>
              <a:t>Виносні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проточки </a:t>
            </a:r>
            <a:r>
              <a:rPr lang="ru-RU" dirty="0" err="1">
                <a:solidFill>
                  <a:prstClr val="black"/>
                </a:solidFill>
              </a:rPr>
              <a:t>яєчка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оточені</a:t>
            </a:r>
            <a:r>
              <a:rPr lang="ru-RU" dirty="0">
                <a:solidFill>
                  <a:prstClr val="black"/>
                </a:solidFill>
              </a:rPr>
              <a:t> тонким шаром гладких </a:t>
            </a:r>
            <a:r>
              <a:rPr lang="ru-RU" dirty="0" err="1">
                <a:solidFill>
                  <a:prstClr val="black"/>
                </a:solidFill>
              </a:rPr>
              <a:t>міоцитів</a:t>
            </a:r>
            <a:r>
              <a:rPr lang="ru-RU" dirty="0">
                <a:solidFill>
                  <a:prstClr val="black"/>
                </a:solidFill>
              </a:rPr>
              <a:t>. </a:t>
            </a:r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Рух </a:t>
            </a:r>
            <a:r>
              <a:rPr lang="ru-RU" dirty="0" err="1">
                <a:solidFill>
                  <a:prstClr val="black"/>
                </a:solidFill>
              </a:rPr>
              <a:t>війок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скорочення</a:t>
            </a:r>
            <a:r>
              <a:rPr lang="ru-RU" dirty="0">
                <a:solidFill>
                  <a:prstClr val="black"/>
                </a:solidFill>
              </a:rPr>
              <a:t> гладких </a:t>
            </a:r>
            <a:r>
              <a:rPr lang="ru-RU" dirty="0" err="1">
                <a:solidFill>
                  <a:prstClr val="black"/>
                </a:solidFill>
              </a:rPr>
              <a:t>міоцитів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сприяють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пересуванню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сперматозоїдів</a:t>
            </a:r>
            <a:r>
              <a:rPr lang="ru-RU" dirty="0">
                <a:solidFill>
                  <a:prstClr val="black"/>
                </a:solidFill>
              </a:rPr>
              <a:t> у протоку </a:t>
            </a:r>
            <a:r>
              <a:rPr lang="ru-RU" dirty="0" err="1">
                <a:solidFill>
                  <a:prstClr val="black"/>
                </a:solidFill>
              </a:rPr>
              <a:t>над’яєчка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5816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29004</TotalTime>
  <Words>2162</Words>
  <Application>Microsoft Office PowerPoint</Application>
  <PresentationFormat>Экран (4:3)</PresentationFormat>
  <Paragraphs>132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Тема: Анатомія органів статевих систем</vt:lpstr>
      <vt:lpstr>План:</vt:lpstr>
      <vt:lpstr>Презентация PowerPoint</vt:lpstr>
      <vt:lpstr>Чоловіча статева система  (systema genitale masculinum)</vt:lpstr>
      <vt:lpstr>Презентация PowerPoint</vt:lpstr>
      <vt:lpstr>Яєчко (testis; orchis)</vt:lpstr>
      <vt:lpstr>Зовнішня будова яєчка</vt:lpstr>
      <vt:lpstr>Внутрішня будова яєчка</vt:lpstr>
      <vt:lpstr>Презентация PowerPoint</vt:lpstr>
      <vt:lpstr>Над’яєчко (epididymis)</vt:lpstr>
      <vt:lpstr>Презентация PowerPoint</vt:lpstr>
      <vt:lpstr>Презентация PowerPoint</vt:lpstr>
      <vt:lpstr>Сім’явиносна протока (ductus deferens)</vt:lpstr>
      <vt:lpstr>Презентация PowerPoint</vt:lpstr>
      <vt:lpstr>Презентация PowerPoint</vt:lpstr>
      <vt:lpstr>Сім’яний канатик (funiculus spermaticus)</vt:lpstr>
      <vt:lpstr>Презентация PowerPoint</vt:lpstr>
      <vt:lpstr>Оболонки сім'яного канатика</vt:lpstr>
      <vt:lpstr>Пухирчаста залоза (glandula vesiculosa)</vt:lpstr>
      <vt:lpstr>Презентация PowerPoint</vt:lpstr>
      <vt:lpstr>Презентация PowerPoint</vt:lpstr>
      <vt:lpstr>Передміхурова залоза (prostata)</vt:lpstr>
      <vt:lpstr>Зовнішні чоловічі статеві органи</vt:lpstr>
      <vt:lpstr>Презентация PowerPoint</vt:lpstr>
      <vt:lpstr>Оболонки яєчка і калитки</vt:lpstr>
      <vt:lpstr>Презентация PowerPoint</vt:lpstr>
      <vt:lpstr>Статевий член (penis) </vt:lpstr>
      <vt:lpstr>Презентация PowerPoint</vt:lpstr>
      <vt:lpstr>Презентация PowerPoint</vt:lpstr>
      <vt:lpstr>Жіночі статеві органи </vt:lpstr>
      <vt:lpstr>Внутрішні жіночі статеві органи</vt:lpstr>
      <vt:lpstr>Яєчник (ovarium) </vt:lpstr>
      <vt:lpstr>Презентация PowerPoint</vt:lpstr>
      <vt:lpstr>Презентация PowerPoint</vt:lpstr>
      <vt:lpstr>Презентация PowerPoint</vt:lpstr>
      <vt:lpstr>Матка (uterus) </vt:lpstr>
      <vt:lpstr>Топографія матки</vt:lpstr>
      <vt:lpstr>Презентация PowerPoint</vt:lpstr>
      <vt:lpstr>Презентация PowerPoint</vt:lpstr>
      <vt:lpstr>Положення матки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Патологічні форми матки</vt:lpstr>
      <vt:lpstr>Зв'язковий апарат матки</vt:lpstr>
      <vt:lpstr>Презентация PowerPoint</vt:lpstr>
      <vt:lpstr>Опущення і випадіння матки</vt:lpstr>
      <vt:lpstr>Маткова труба (tuba uterinа; salpinx) – труба Фаллопія</vt:lpstr>
      <vt:lpstr>Піхва (vagina)</vt:lpstr>
      <vt:lpstr>Презентация PowerPoint</vt:lpstr>
      <vt:lpstr>Презентация PowerPoint</vt:lpstr>
      <vt:lpstr>Презентация PowerPoint</vt:lpstr>
      <vt:lpstr>Зовнішні жіночі статеві органи</vt:lpstr>
      <vt:lpstr>Презентация PowerPoint</vt:lpstr>
      <vt:lpstr>Презентация PowerPoint</vt:lpstr>
      <vt:lpstr>Клітор (clitoris)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107</cp:revision>
  <dcterms:created xsi:type="dcterms:W3CDTF">2018-03-11T01:29:35Z</dcterms:created>
  <dcterms:modified xsi:type="dcterms:W3CDTF">2020-04-06T11:06:02Z</dcterms:modified>
</cp:coreProperties>
</file>